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2" r:id="rId2"/>
    <p:sldId id="265" r:id="rId3"/>
    <p:sldId id="273" r:id="rId4"/>
    <p:sldId id="287" r:id="rId5"/>
    <p:sldId id="292" r:id="rId6"/>
    <p:sldId id="290" r:id="rId7"/>
    <p:sldId id="291" r:id="rId8"/>
    <p:sldId id="269" r:id="rId9"/>
    <p:sldId id="283" r:id="rId10"/>
    <p:sldId id="284" r:id="rId11"/>
    <p:sldId id="285" r:id="rId12"/>
    <p:sldId id="286" r:id="rId13"/>
    <p:sldId id="274" r:id="rId14"/>
    <p:sldId id="293" r:id="rId15"/>
    <p:sldId id="275" r:id="rId16"/>
    <p:sldId id="289" r:id="rId17"/>
    <p:sldId id="263" r:id="rId18"/>
  </p:sldIdLst>
  <p:sldSz cx="12801600" cy="9601200" type="A3"/>
  <p:notesSz cx="6797675" cy="9928225"/>
  <p:defaultTextStyle>
    <a:defPPr>
      <a:defRPr lang="ru-RU"/>
    </a:defPPr>
    <a:lvl1pPr marL="0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03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006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009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013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016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019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022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025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489A8"/>
    <a:srgbClr val="3366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9473" autoAdjust="0"/>
    <p:restoredTop sz="94660"/>
  </p:normalViewPr>
  <p:slideViewPr>
    <p:cSldViewPr>
      <p:cViewPr varScale="1">
        <p:scale>
          <a:sx n="50" d="100"/>
          <a:sy n="50" d="100"/>
        </p:scale>
        <p:origin x="-1512" y="-96"/>
      </p:cViewPr>
      <p:guideLst>
        <p:guide orient="horz" pos="4385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3D37A-2AE6-4AB6-843A-58AD0E829AF3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65F89-0C4E-4CC1-894E-7795826CA3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436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725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870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597"/>
            <a:ext cx="1088136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0" y="384495"/>
            <a:ext cx="2880360" cy="81921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0" y="384495"/>
            <a:ext cx="8427720" cy="81921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62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400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0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00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0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01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0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0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02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0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080" y="2240282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7480" y="2240282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03" indent="0">
              <a:buNone/>
              <a:defRPr sz="2800" b="1"/>
            </a:lvl2pPr>
            <a:lvl3pPr marL="1280006" indent="0">
              <a:buNone/>
              <a:defRPr sz="2500" b="1"/>
            </a:lvl3pPr>
            <a:lvl4pPr marL="1920009" indent="0">
              <a:buNone/>
              <a:defRPr sz="2200" b="1"/>
            </a:lvl4pPr>
            <a:lvl5pPr marL="2560013" indent="0">
              <a:buNone/>
              <a:defRPr sz="2200" b="1"/>
            </a:lvl5pPr>
            <a:lvl6pPr marL="3200016" indent="0">
              <a:buNone/>
              <a:defRPr sz="2200" b="1"/>
            </a:lvl6pPr>
            <a:lvl7pPr marL="3840019" indent="0">
              <a:buNone/>
              <a:defRPr sz="2200" b="1"/>
            </a:lvl7pPr>
            <a:lvl8pPr marL="4480022" indent="0">
              <a:buNone/>
              <a:defRPr sz="2200" b="1"/>
            </a:lvl8pPr>
            <a:lvl9pPr marL="5120025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37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03" indent="0">
              <a:buNone/>
              <a:defRPr sz="2800" b="1"/>
            </a:lvl2pPr>
            <a:lvl3pPr marL="1280006" indent="0">
              <a:buNone/>
              <a:defRPr sz="2500" b="1"/>
            </a:lvl3pPr>
            <a:lvl4pPr marL="1920009" indent="0">
              <a:buNone/>
              <a:defRPr sz="2200" b="1"/>
            </a:lvl4pPr>
            <a:lvl5pPr marL="2560013" indent="0">
              <a:buNone/>
              <a:defRPr sz="2200" b="1"/>
            </a:lvl5pPr>
            <a:lvl6pPr marL="3200016" indent="0">
              <a:buNone/>
              <a:defRPr sz="2200" b="1"/>
            </a:lvl6pPr>
            <a:lvl7pPr marL="3840019" indent="0">
              <a:buNone/>
              <a:defRPr sz="2200" b="1"/>
            </a:lvl7pPr>
            <a:lvl8pPr marL="4480022" indent="0">
              <a:buNone/>
              <a:defRPr sz="2200" b="1"/>
            </a:lvl8pPr>
            <a:lvl9pPr marL="5120025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37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2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0" y="382272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2" y="2009142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40003" indent="0">
              <a:buNone/>
              <a:defRPr sz="1700"/>
            </a:lvl2pPr>
            <a:lvl3pPr marL="1280006" indent="0">
              <a:buNone/>
              <a:defRPr sz="1400"/>
            </a:lvl3pPr>
            <a:lvl4pPr marL="1920009" indent="0">
              <a:buNone/>
              <a:defRPr sz="1300"/>
            </a:lvl4pPr>
            <a:lvl5pPr marL="2560013" indent="0">
              <a:buNone/>
              <a:defRPr sz="1300"/>
            </a:lvl5pPr>
            <a:lvl6pPr marL="3200016" indent="0">
              <a:buNone/>
              <a:defRPr sz="1300"/>
            </a:lvl6pPr>
            <a:lvl7pPr marL="3840019" indent="0">
              <a:buNone/>
              <a:defRPr sz="1300"/>
            </a:lvl7pPr>
            <a:lvl8pPr marL="4480022" indent="0">
              <a:buNone/>
              <a:defRPr sz="1300"/>
            </a:lvl8pPr>
            <a:lvl9pPr marL="5120025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40003" indent="0">
              <a:buNone/>
              <a:defRPr sz="3900"/>
            </a:lvl2pPr>
            <a:lvl3pPr marL="1280006" indent="0">
              <a:buNone/>
              <a:defRPr sz="3400"/>
            </a:lvl3pPr>
            <a:lvl4pPr marL="1920009" indent="0">
              <a:buNone/>
              <a:defRPr sz="2800"/>
            </a:lvl4pPr>
            <a:lvl5pPr marL="2560013" indent="0">
              <a:buNone/>
              <a:defRPr sz="2800"/>
            </a:lvl5pPr>
            <a:lvl6pPr marL="3200016" indent="0">
              <a:buNone/>
              <a:defRPr sz="2800"/>
            </a:lvl6pPr>
            <a:lvl7pPr marL="3840019" indent="0">
              <a:buNone/>
              <a:defRPr sz="2800"/>
            </a:lvl7pPr>
            <a:lvl8pPr marL="4480022" indent="0">
              <a:buNone/>
              <a:defRPr sz="2800"/>
            </a:lvl8pPr>
            <a:lvl9pPr marL="5120025" indent="0">
              <a:buNone/>
              <a:defRPr sz="2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40003" indent="0">
              <a:buNone/>
              <a:defRPr sz="1700"/>
            </a:lvl2pPr>
            <a:lvl3pPr marL="1280006" indent="0">
              <a:buNone/>
              <a:defRPr sz="1400"/>
            </a:lvl3pPr>
            <a:lvl4pPr marL="1920009" indent="0">
              <a:buNone/>
              <a:defRPr sz="1300"/>
            </a:lvl4pPr>
            <a:lvl5pPr marL="2560013" indent="0">
              <a:buNone/>
              <a:defRPr sz="1300"/>
            </a:lvl5pPr>
            <a:lvl6pPr marL="3200016" indent="0">
              <a:buNone/>
              <a:defRPr sz="1300"/>
            </a:lvl6pPr>
            <a:lvl7pPr marL="3840019" indent="0">
              <a:buNone/>
              <a:defRPr sz="1300"/>
            </a:lvl7pPr>
            <a:lvl8pPr marL="4480022" indent="0">
              <a:buNone/>
              <a:defRPr sz="1300"/>
            </a:lvl8pPr>
            <a:lvl9pPr marL="5120025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28001" tIns="64001" rIns="128001" bIns="6400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282"/>
            <a:ext cx="11521440" cy="6336348"/>
          </a:xfrm>
          <a:prstGeom prst="rect">
            <a:avLst/>
          </a:prstGeom>
        </p:spPr>
        <p:txBody>
          <a:bodyPr vert="horz" lIns="128001" tIns="64001" rIns="128001" bIns="6400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892"/>
            <a:ext cx="2987040" cy="511175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892"/>
            <a:ext cx="4053840" cy="511175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892"/>
            <a:ext cx="2987040" cy="511175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80006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03" indent="-480003" algn="l" defTabSz="1280006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005" indent="-400002" algn="l" defTabSz="1280006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008" indent="-320002" algn="l" defTabSz="1280006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011" indent="-320002" algn="l" defTabSz="12800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014" indent="-320002" algn="l" defTabSz="128000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017" indent="-320002" algn="l" defTabSz="128000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020" indent="-320002" algn="l" defTabSz="128000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025" indent="-320002" algn="l" defTabSz="128000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028" indent="-320002" algn="l" defTabSz="128000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03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006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009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013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016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019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022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025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7" t="12607" r="77921" b="69918"/>
          <a:stretch/>
        </p:blipFill>
        <p:spPr bwMode="auto">
          <a:xfrm rot="5400000">
            <a:off x="11450519" y="-9159"/>
            <a:ext cx="1341920" cy="13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280121" y="7104857"/>
            <a:ext cx="5104656" cy="2496344"/>
            <a:chOff x="0" y="5697949"/>
            <a:chExt cx="6486288" cy="3903251"/>
          </a:xfrm>
        </p:grpSpPr>
        <p:pic>
          <p:nvPicPr>
            <p:cNvPr id="2052" name="Picture 4" descr="C:\Users\ф\Desktop\фон_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7094" b="51205"/>
            <a:stretch/>
          </p:blipFill>
          <p:spPr bwMode="auto">
            <a:xfrm>
              <a:off x="5179453" y="8286750"/>
              <a:ext cx="1306835" cy="1313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ф\Desktop\Буклет_РНМЦ_каз_новый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4851" t="50000" r="5330"/>
            <a:stretch/>
          </p:blipFill>
          <p:spPr bwMode="auto">
            <a:xfrm>
              <a:off x="0" y="5697949"/>
              <a:ext cx="5176664" cy="3903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C:\Users\ф\Desktop\лого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129" y="696145"/>
            <a:ext cx="157626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ф\Desktop\лого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529" y="848544"/>
            <a:ext cx="157626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Светлана\Desktop\Доделать 2015 (2)\эмблема\Логотип АТК 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32" y="585760"/>
            <a:ext cx="2870426" cy="1790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304456" y="592198"/>
            <a:ext cx="9144064" cy="2092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290" fontAlgn="base">
              <a:spcBef>
                <a:spcPct val="0"/>
              </a:spcBef>
              <a:spcAft>
                <a:spcPct val="0"/>
              </a:spcAft>
            </a:pPr>
            <a:r>
              <a:rPr lang="kk-KZ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Ақмола облысы білім басқармасының</a:t>
            </a:r>
            <a:endParaRPr lang="ru-RU" sz="1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29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«Есіл ауданы, Есіл қаласы, №7</a:t>
            </a:r>
            <a:endParaRPr lang="ru-RU" sz="1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29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агротехникалық колледжі» </a:t>
            </a:r>
            <a:endParaRPr lang="ru-RU" sz="1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29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коммуналдық мемлекеттік мекемесі</a:t>
            </a:r>
            <a:endParaRPr lang="ru-RU" sz="1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9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757198" y="3576466"/>
            <a:ext cx="11620266" cy="203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29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</a:p>
          <a:p>
            <a:pPr algn="ctr" defTabSz="91429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ПРОГРАММЫ ПРОДУКТИВНОЙ ЗАНЯТОСТИ </a:t>
            </a:r>
          </a:p>
          <a:p>
            <a:pPr algn="ctr" defTabSz="91429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РАЗВИТИЕ ЧЕЛОВЕЧЕСКОГО КАПИТАЛА </a:t>
            </a:r>
          </a:p>
          <a:p>
            <a:pPr algn="ctr" defTabSz="914290" fontAlgn="base">
              <a:spcBef>
                <a:spcPct val="0"/>
              </a:spcBef>
              <a:spcAft>
                <a:spcPct val="0"/>
              </a:spcAft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248672" y="7273553"/>
            <a:ext cx="6696745" cy="45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defTabSz="91429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" pitchFamily="34" charset="0"/>
                <a:cs typeface="DilleniaUPC" pitchFamily="18" charset="-34"/>
              </a:rPr>
              <a:t>Директор  АТК №7                       </a:t>
            </a:r>
            <a:r>
              <a:rPr lang="ru-RU" sz="2400" b="1" dirty="0" err="1" smtClean="0">
                <a:latin typeface="Arial" pitchFamily="34" charset="0"/>
                <a:cs typeface="DilleniaUPC" pitchFamily="18" charset="-34"/>
              </a:rPr>
              <a:t>Л.Клименко</a:t>
            </a:r>
            <a:endParaRPr lang="ru-RU" sz="2400" b="1" dirty="0" smtClean="0">
              <a:latin typeface="Arial" pitchFamily="34" charset="0"/>
              <a:cs typeface="Dillen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503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00007"/>
            <a:ext cx="11521440" cy="1044211"/>
          </a:xfrm>
        </p:spPr>
        <p:txBody>
          <a:bodyPr>
            <a:normAutofit fontScale="90000"/>
          </a:bodyPr>
          <a:lstStyle/>
          <a:p>
            <a:r>
              <a:rPr lang="ru-RU" sz="4100" i="1" dirty="0" smtClean="0"/>
              <a:t/>
            </a:r>
            <a:br>
              <a:rPr lang="ru-RU" sz="4100" i="1" dirty="0" smtClean="0"/>
            </a:br>
            <a:r>
              <a:rPr lang="ru-RU" sz="4100" i="1" dirty="0" smtClean="0"/>
              <a:t/>
            </a:r>
            <a:br>
              <a:rPr lang="ru-RU" sz="4100" i="1" dirty="0" smtClean="0"/>
            </a:br>
            <a:r>
              <a:rPr lang="ru-RU" sz="4100" b="1" i="1" u="sng" dirty="0" smtClean="0">
                <a:solidFill>
                  <a:srgbClr val="002060"/>
                </a:solidFill>
              </a:rPr>
              <a:t>Н</a:t>
            </a:r>
            <a:r>
              <a:rPr lang="ru-RU" sz="4800" b="1" i="1" u="sng" dirty="0" smtClean="0">
                <a:solidFill>
                  <a:srgbClr val="002060"/>
                </a:solidFill>
              </a:rPr>
              <a:t>а базе мобильных учебных центров:</a:t>
            </a:r>
            <a:r>
              <a:rPr lang="ru-RU" sz="4800" u="sng" dirty="0" smtClean="0"/>
              <a:t/>
            </a:r>
            <a:br>
              <a:rPr lang="ru-RU" sz="4800" u="sng" dirty="0" smtClean="0"/>
            </a:br>
            <a:r>
              <a:rPr lang="ru-RU" sz="4800" i="1" dirty="0" smtClean="0"/>
              <a:t> 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5500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7" t="12607" r="77921" b="69918"/>
          <a:stretch/>
        </p:blipFill>
        <p:spPr bwMode="auto">
          <a:xfrm rot="10800000" flipH="1" flipV="1">
            <a:off x="2" y="2"/>
            <a:ext cx="1397148" cy="12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7" t="12607" r="77921" b="69918"/>
          <a:stretch/>
        </p:blipFill>
        <p:spPr bwMode="auto">
          <a:xfrm rot="5400000">
            <a:off x="11450519" y="-9159"/>
            <a:ext cx="1341920" cy="13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ф\Desktop\Буклет_РНМЦ_каз_новый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51" t="67308" r="5330"/>
          <a:stretch/>
        </p:blipFill>
        <p:spPr bwMode="auto">
          <a:xfrm>
            <a:off x="1" y="7943872"/>
            <a:ext cx="5285438" cy="165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8571" y="1416223"/>
          <a:ext cx="11832869" cy="6353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7371"/>
                <a:gridCol w="5693365"/>
                <a:gridCol w="2292133"/>
              </a:tblGrid>
              <a:tr h="995604">
                <a:tc>
                  <a:txBody>
                    <a:bodyPr/>
                    <a:lstStyle/>
                    <a:p>
                      <a:pPr algn="ctr"/>
                      <a:r>
                        <a:rPr lang="ru-RU" sz="4100" dirty="0" smtClean="0"/>
                        <a:t>специальность</a:t>
                      </a:r>
                      <a:endParaRPr lang="ru-RU" sz="4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100" dirty="0" smtClean="0"/>
                        <a:t>квалификация</a:t>
                      </a:r>
                      <a:endParaRPr lang="ru-RU" sz="4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100" dirty="0" smtClean="0"/>
                        <a:t>Кол-во</a:t>
                      </a:r>
                      <a:endParaRPr lang="ru-RU" sz="4100" dirty="0"/>
                    </a:p>
                  </a:txBody>
                  <a:tcPr/>
                </a:tc>
              </a:tr>
              <a:tr h="1569301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Жаксынский</a:t>
                      </a:r>
                      <a:r>
                        <a:rPr lang="ru-RU" sz="3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3600" b="1" dirty="0">
                          <a:latin typeface="Times New Roman"/>
                          <a:ea typeface="Times New Roman"/>
                          <a:cs typeface="Times New Roman"/>
                        </a:rPr>
                        <a:t>район с. </a:t>
                      </a:r>
                      <a:r>
                        <a:rPr lang="ru-RU" sz="3600" b="1" dirty="0" err="1">
                          <a:latin typeface="Times New Roman"/>
                          <a:ea typeface="Times New Roman"/>
                          <a:cs typeface="Times New Roman"/>
                        </a:rPr>
                        <a:t>Новокиенка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93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>
                          <a:latin typeface="Times New Roman"/>
                          <a:ea typeface="Times New Roman"/>
                          <a:cs typeface="Times New Roman"/>
                        </a:rPr>
                        <a:t>    «Организация питания»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>
                          <a:latin typeface="Times New Roman"/>
                          <a:ea typeface="Times New Roman"/>
                          <a:cs typeface="Times New Roman"/>
                        </a:rPr>
                        <a:t>квалификация «повар»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>
                          <a:latin typeface="Times New Roman"/>
                          <a:ea typeface="Times New Roman"/>
                          <a:cs typeface="Times New Roman"/>
                        </a:rPr>
                        <a:t>5 чел.</a:t>
                      </a:r>
                      <a:endParaRPr lang="ru-RU" sz="2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189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>
                          <a:latin typeface="Times New Roman"/>
                          <a:ea typeface="Times New Roman"/>
                          <a:cs typeface="Times New Roman"/>
                        </a:rPr>
                        <a:t>«Фермерское хозяйство»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>
                          <a:latin typeface="Times New Roman"/>
                          <a:ea typeface="Times New Roman"/>
                          <a:cs typeface="Times New Roman"/>
                        </a:rPr>
                        <a:t>квалификация «тракторист-машинист сельскохозяйственного производства»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latin typeface="Times New Roman"/>
                          <a:ea typeface="Times New Roman"/>
                          <a:cs typeface="Times New Roman"/>
                        </a:rPr>
                        <a:t>8 чел.</a:t>
                      </a:r>
                      <a:endParaRPr lang="ru-RU" sz="2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00007"/>
            <a:ext cx="11521440" cy="1044211"/>
          </a:xfrm>
        </p:spPr>
        <p:txBody>
          <a:bodyPr>
            <a:normAutofit fontScale="90000"/>
          </a:bodyPr>
          <a:lstStyle/>
          <a:p>
            <a:r>
              <a:rPr lang="ru-RU" sz="4100" i="1" dirty="0" smtClean="0"/>
              <a:t/>
            </a:r>
            <a:br>
              <a:rPr lang="ru-RU" sz="4100" i="1" dirty="0" smtClean="0"/>
            </a:br>
            <a:r>
              <a:rPr lang="ru-RU" sz="4100" i="1" dirty="0" smtClean="0"/>
              <a:t/>
            </a:r>
            <a:br>
              <a:rPr lang="ru-RU" sz="4100" i="1" dirty="0" smtClean="0"/>
            </a:br>
            <a:r>
              <a:rPr lang="ru-RU" sz="4100" b="1" i="1" u="sng" dirty="0" smtClean="0">
                <a:solidFill>
                  <a:srgbClr val="002060"/>
                </a:solidFill>
              </a:rPr>
              <a:t>Н</a:t>
            </a:r>
            <a:r>
              <a:rPr lang="ru-RU" sz="4800" b="1" i="1" u="sng" dirty="0" smtClean="0">
                <a:solidFill>
                  <a:srgbClr val="002060"/>
                </a:solidFill>
              </a:rPr>
              <a:t>а базе мобильных учебных центров:</a:t>
            </a:r>
            <a:r>
              <a:rPr lang="ru-RU" sz="4800" u="sng" dirty="0" smtClean="0"/>
              <a:t/>
            </a:r>
            <a:br>
              <a:rPr lang="ru-RU" sz="4800" u="sng" dirty="0" smtClean="0"/>
            </a:br>
            <a:r>
              <a:rPr lang="ru-RU" sz="4800" i="1" dirty="0" smtClean="0"/>
              <a:t> 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5500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7" t="12607" r="77921" b="69918"/>
          <a:stretch/>
        </p:blipFill>
        <p:spPr bwMode="auto">
          <a:xfrm rot="10800000" flipH="1" flipV="1">
            <a:off x="2" y="2"/>
            <a:ext cx="1397148" cy="12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7" t="12607" r="77921" b="69918"/>
          <a:stretch/>
        </p:blipFill>
        <p:spPr bwMode="auto">
          <a:xfrm rot="5400000">
            <a:off x="11450519" y="-9159"/>
            <a:ext cx="1341920" cy="13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ф\Desktop\Буклет_РНМЦ_каз_новый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51" t="67308" r="5330"/>
          <a:stretch/>
        </p:blipFill>
        <p:spPr bwMode="auto">
          <a:xfrm>
            <a:off x="1" y="7943872"/>
            <a:ext cx="5285438" cy="165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8571" y="1416223"/>
          <a:ext cx="11832869" cy="6490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7371"/>
                <a:gridCol w="5693365"/>
                <a:gridCol w="2292133"/>
              </a:tblGrid>
              <a:tr h="995604">
                <a:tc>
                  <a:txBody>
                    <a:bodyPr/>
                    <a:lstStyle/>
                    <a:p>
                      <a:pPr algn="ctr"/>
                      <a:r>
                        <a:rPr lang="ru-RU" sz="4100" dirty="0" smtClean="0"/>
                        <a:t>специальность</a:t>
                      </a:r>
                      <a:endParaRPr lang="ru-RU" sz="4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100" dirty="0" smtClean="0"/>
                        <a:t>квалификация</a:t>
                      </a:r>
                      <a:endParaRPr lang="ru-RU" sz="4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100" dirty="0" smtClean="0"/>
                        <a:t>Кол-во</a:t>
                      </a:r>
                      <a:endParaRPr lang="ru-RU" sz="4100" dirty="0"/>
                    </a:p>
                  </a:txBody>
                  <a:tcPr/>
                </a:tc>
              </a:tr>
              <a:tr h="888574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Жаксынский</a:t>
                      </a:r>
                      <a:r>
                        <a:rPr lang="ru-RU" sz="3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3200" b="1" dirty="0">
                          <a:latin typeface="Times New Roman"/>
                          <a:ea typeface="Times New Roman"/>
                          <a:cs typeface="Times New Roman"/>
                        </a:rPr>
                        <a:t>район с.Киевское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93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    «Организация питания»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Times New Roman"/>
                          <a:cs typeface="Times New Roman"/>
                        </a:rPr>
                        <a:t>квалификация «повар»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latin typeface="Times New Roman"/>
                          <a:ea typeface="Times New Roman"/>
                          <a:cs typeface="Times New Roman"/>
                        </a:rPr>
                        <a:t>8 чел.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73905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Жаксынский</a:t>
                      </a:r>
                      <a:r>
                        <a:rPr lang="ru-RU" sz="3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3200" b="1" dirty="0">
                          <a:latin typeface="Times New Roman"/>
                          <a:ea typeface="Times New Roman"/>
                          <a:cs typeface="Times New Roman"/>
                        </a:rPr>
                        <a:t>район с. Запорожье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62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«Фермерское хозяйство»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Квалификация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«тракторист-машинист сельскохозяйственного производства»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8 чел.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00007"/>
            <a:ext cx="11521440" cy="1044211"/>
          </a:xfrm>
        </p:spPr>
        <p:txBody>
          <a:bodyPr>
            <a:normAutofit fontScale="90000"/>
          </a:bodyPr>
          <a:lstStyle/>
          <a:p>
            <a:r>
              <a:rPr lang="ru-RU" sz="4100" i="1" dirty="0" smtClean="0"/>
              <a:t/>
            </a:r>
            <a:br>
              <a:rPr lang="ru-RU" sz="4100" i="1" dirty="0" smtClean="0"/>
            </a:br>
            <a:r>
              <a:rPr lang="ru-RU" sz="4100" i="1" dirty="0" smtClean="0"/>
              <a:t/>
            </a:r>
            <a:br>
              <a:rPr lang="ru-RU" sz="4100" i="1" dirty="0" smtClean="0"/>
            </a:br>
            <a:r>
              <a:rPr lang="ru-RU" sz="4100" b="1" i="1" u="sng" dirty="0" smtClean="0">
                <a:solidFill>
                  <a:srgbClr val="002060"/>
                </a:solidFill>
              </a:rPr>
              <a:t>Н</a:t>
            </a:r>
            <a:r>
              <a:rPr lang="ru-RU" sz="4800" b="1" i="1" u="sng" dirty="0" smtClean="0">
                <a:solidFill>
                  <a:srgbClr val="002060"/>
                </a:solidFill>
              </a:rPr>
              <a:t>а базе мобильных учебных центров:</a:t>
            </a:r>
            <a:r>
              <a:rPr lang="ru-RU" sz="4800" u="sng" dirty="0" smtClean="0"/>
              <a:t/>
            </a:r>
            <a:br>
              <a:rPr lang="ru-RU" sz="4800" u="sng" dirty="0" smtClean="0"/>
            </a:br>
            <a:r>
              <a:rPr lang="ru-RU" sz="4800" i="1" dirty="0" smtClean="0"/>
              <a:t> 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5500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7" t="12607" r="77921" b="69918"/>
          <a:stretch/>
        </p:blipFill>
        <p:spPr bwMode="auto">
          <a:xfrm rot="10800000" flipH="1" flipV="1">
            <a:off x="2" y="2"/>
            <a:ext cx="1397148" cy="12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7" t="12607" r="77921" b="69918"/>
          <a:stretch/>
        </p:blipFill>
        <p:spPr bwMode="auto">
          <a:xfrm rot="5400000">
            <a:off x="11450519" y="-9159"/>
            <a:ext cx="1341920" cy="13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ф\Desktop\Буклет_РНМЦ_каз_новый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51" t="67308" r="5330"/>
          <a:stretch/>
        </p:blipFill>
        <p:spPr bwMode="auto">
          <a:xfrm>
            <a:off x="-1" y="8015310"/>
            <a:ext cx="5387161" cy="158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8571" y="1228702"/>
          <a:ext cx="11832869" cy="6663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7371"/>
                <a:gridCol w="5693365"/>
                <a:gridCol w="2292133"/>
              </a:tblGrid>
              <a:tr h="933489">
                <a:tc>
                  <a:txBody>
                    <a:bodyPr/>
                    <a:lstStyle/>
                    <a:p>
                      <a:pPr algn="ctr"/>
                      <a:r>
                        <a:rPr lang="ru-RU" sz="4100" dirty="0" smtClean="0"/>
                        <a:t>специальность</a:t>
                      </a:r>
                      <a:endParaRPr lang="ru-RU" sz="4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100" dirty="0" smtClean="0"/>
                        <a:t>квалификация</a:t>
                      </a:r>
                      <a:endParaRPr lang="ru-RU" sz="4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100" dirty="0" smtClean="0"/>
                        <a:t>Кол-во</a:t>
                      </a:r>
                      <a:endParaRPr lang="ru-RU" sz="4100" dirty="0"/>
                    </a:p>
                  </a:txBody>
                  <a:tcPr/>
                </a:tc>
              </a:tr>
              <a:tr h="96710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Каражон</a:t>
                      </a:r>
                      <a:endParaRPr lang="ru-RU" sz="3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</a:tr>
              <a:tr h="1962912"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dirty="0" smtClean="0">
                          <a:latin typeface="Times New Roman"/>
                          <a:ea typeface="Times New Roman"/>
                          <a:cs typeface="Times New Roman"/>
                        </a:rPr>
                        <a:t>«Фермерское хозяйство»</a:t>
                      </a:r>
                      <a:endParaRPr lang="ru-RU" sz="36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3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Квалификация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3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«тракторист-машинист сельскохозяйственного производства»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 чел.</a:t>
                      </a:r>
                      <a:endParaRPr lang="ru-RU" sz="3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77912">
                <a:tc gridSpan="3"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600" b="1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Кийма</a:t>
                      </a:r>
                      <a:endParaRPr lang="ru-RU" sz="3600" b="1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713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«Организация питания» </a:t>
                      </a:r>
                      <a:endParaRPr lang="ru-RU" sz="3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квалификация «повар»</a:t>
                      </a:r>
                      <a:endParaRPr lang="ru-RU" sz="3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 чел.</a:t>
                      </a:r>
                      <a:endParaRPr lang="ru-RU" sz="3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12" y="585759"/>
            <a:ext cx="11501518" cy="4786345"/>
          </a:xfrm>
        </p:spPr>
        <p:txBody>
          <a:bodyPr>
            <a:normAutofit fontScale="90000"/>
          </a:bodyPr>
          <a:lstStyle/>
          <a:p>
            <a:r>
              <a:rPr lang="ru-RU" sz="5500" b="1" i="1" dirty="0" smtClean="0">
                <a:solidFill>
                  <a:srgbClr val="002060"/>
                </a:solidFill>
              </a:rPr>
              <a:t>В настоящее время </a:t>
            </a:r>
            <a:br>
              <a:rPr lang="ru-RU" sz="5500" b="1" i="1" dirty="0" smtClean="0">
                <a:solidFill>
                  <a:srgbClr val="002060"/>
                </a:solidFill>
              </a:rPr>
            </a:br>
            <a:r>
              <a:rPr lang="ru-RU" sz="5500" b="1" i="1" dirty="0" smtClean="0">
                <a:solidFill>
                  <a:srgbClr val="002060"/>
                </a:solidFill>
              </a:rPr>
              <a:t>по программе продуктивной занятости прошли обучение </a:t>
            </a:r>
            <a:br>
              <a:rPr lang="ru-RU" sz="5500" b="1" i="1" dirty="0" smtClean="0">
                <a:solidFill>
                  <a:srgbClr val="002060"/>
                </a:solidFill>
              </a:rPr>
            </a:br>
            <a:r>
              <a:rPr lang="ru-RU" sz="5500" b="1" i="1" u="sng" dirty="0" smtClean="0">
                <a:solidFill>
                  <a:srgbClr val="002060"/>
                </a:solidFill>
              </a:rPr>
              <a:t>на базе колледжа</a:t>
            </a:r>
            <a:r>
              <a:rPr lang="ru-RU" sz="5500" b="1" i="1" dirty="0" smtClean="0">
                <a:solidFill>
                  <a:srgbClr val="002060"/>
                </a:solidFill>
              </a:rPr>
              <a:t>:</a:t>
            </a:r>
            <a:br>
              <a:rPr lang="ru-RU" sz="5500" b="1" i="1" dirty="0" smtClean="0">
                <a:solidFill>
                  <a:srgbClr val="002060"/>
                </a:solidFill>
              </a:rPr>
            </a:br>
            <a:r>
              <a:rPr lang="ru-RU" sz="5500" b="1" i="1" dirty="0" smtClean="0">
                <a:solidFill>
                  <a:srgbClr val="002060"/>
                </a:solidFill>
              </a:rPr>
              <a:t/>
            </a:r>
            <a:br>
              <a:rPr lang="ru-RU" sz="5500" b="1" i="1" dirty="0" smtClean="0">
                <a:solidFill>
                  <a:srgbClr val="002060"/>
                </a:solidFill>
              </a:rPr>
            </a:br>
            <a:r>
              <a:rPr lang="ru-RU" sz="7300" b="1" i="1" dirty="0" smtClean="0">
                <a:solidFill>
                  <a:srgbClr val="C00000"/>
                </a:solidFill>
              </a:rPr>
              <a:t>28</a:t>
            </a:r>
            <a:r>
              <a:rPr lang="ru-RU" sz="5500" b="1" i="1" dirty="0" smtClean="0">
                <a:solidFill>
                  <a:srgbClr val="002060"/>
                </a:solidFill>
              </a:rPr>
              <a:t> специалистов</a:t>
            </a:r>
            <a:br>
              <a:rPr lang="ru-RU" sz="5500" b="1" i="1" dirty="0" smtClean="0">
                <a:solidFill>
                  <a:srgbClr val="002060"/>
                </a:solidFill>
              </a:rPr>
            </a:br>
            <a:endParaRPr lang="ru-RU" sz="5500" dirty="0"/>
          </a:p>
        </p:txBody>
      </p:sp>
      <p:pic>
        <p:nvPicPr>
          <p:cNvPr id="4" name="Picture 5" descr="C:\Users\ф\Desktop\Буклет_РНМЦ_каз_новый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51" t="50000" r="5330"/>
          <a:stretch/>
        </p:blipFill>
        <p:spPr bwMode="auto">
          <a:xfrm>
            <a:off x="0" y="6096745"/>
            <a:ext cx="12801600" cy="35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7" t="12607" r="77921" b="69918"/>
          <a:stretch/>
        </p:blipFill>
        <p:spPr bwMode="auto">
          <a:xfrm rot="10800000" flipH="1" flipV="1">
            <a:off x="2" y="2"/>
            <a:ext cx="1900205" cy="173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728392" y="3504456"/>
            <a:ext cx="8208913" cy="1600200"/>
          </a:xfrm>
          <a:prstGeom prst="rect">
            <a:avLst/>
          </a:prstGeom>
        </p:spPr>
        <p:txBody>
          <a:bodyPr vert="horz" lIns="128001" tIns="64001" rIns="128001" bIns="64001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6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2"/>
            <a:ext cx="11521440" cy="2630157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C00000"/>
                </a:solidFill>
              </a:rPr>
              <a:t>Никто не может вернуться в прошлое и изменить свой старт, но можно стартовать сейчас и изменить свой финиш!!!</a:t>
            </a:r>
            <a:r>
              <a:rPr lang="ru-RU" sz="6600" dirty="0" smtClean="0">
                <a:solidFill>
                  <a:srgbClr val="C00000"/>
                </a:solidFill>
              </a:rPr>
              <a:t/>
            </a:r>
            <a:br>
              <a:rPr lang="ru-RU" sz="6600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122" name="Picture 2" descr="D:\IMG_20170810_1258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3689"/>
          <a:stretch>
            <a:fillRect/>
          </a:stretch>
        </p:blipFill>
        <p:spPr bwMode="auto">
          <a:xfrm>
            <a:off x="757198" y="2800336"/>
            <a:ext cx="11258584" cy="644367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8392" y="384493"/>
            <a:ext cx="8208913" cy="16002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Перспективы: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4900" b="1" dirty="0" smtClean="0">
                <a:solidFill>
                  <a:srgbClr val="002060"/>
                </a:solidFill>
              </a:rPr>
              <a:t>(до конца года)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5" descr="C:\Users\ф\Desktop\Буклет_РНМЦ_каз_новый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51" t="50000" r="5330"/>
          <a:stretch/>
        </p:blipFill>
        <p:spPr bwMode="auto">
          <a:xfrm>
            <a:off x="0" y="6096745"/>
            <a:ext cx="12801600" cy="35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7" t="12607" r="77921" b="69918"/>
          <a:stretch/>
        </p:blipFill>
        <p:spPr bwMode="auto">
          <a:xfrm rot="10800000" flipH="1" flipV="1">
            <a:off x="2" y="1"/>
            <a:ext cx="2741504" cy="24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85826" y="2728898"/>
            <a:ext cx="11144328" cy="2375758"/>
          </a:xfrm>
          <a:prstGeom prst="rect">
            <a:avLst/>
          </a:prstGeom>
        </p:spPr>
        <p:txBody>
          <a:bodyPr vert="horz" lIns="128001" tIns="64001" rIns="128001" bIns="64001" rtlCol="0" anchor="ctr">
            <a:normAutofit fontScale="92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6200" b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Есильский</a:t>
            </a:r>
            <a:r>
              <a:rPr lang="ru-RU" sz="6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район – 156 человек</a:t>
            </a:r>
          </a:p>
          <a:p>
            <a:pPr algn="ctr">
              <a:spcBef>
                <a:spcPct val="0"/>
              </a:spcBef>
              <a:defRPr/>
            </a:pPr>
            <a:endParaRPr lang="ru-RU" sz="6200" b="1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6200" b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Жаксынский</a:t>
            </a:r>
            <a:r>
              <a:rPr lang="ru-RU" sz="6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район – 35 человек</a:t>
            </a:r>
          </a:p>
          <a:p>
            <a:pPr algn="ctr">
              <a:spcBef>
                <a:spcPct val="0"/>
              </a:spcBef>
              <a:defRPr/>
            </a:pPr>
            <a:endParaRPr lang="ru-RU" sz="6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2"/>
            <a:ext cx="11521440" cy="1772901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Миссия молодежи состоит в продолжении эстафеты его созидательных дел, обеспечении процветания Казахстана </a:t>
            </a:r>
            <a:r>
              <a:rPr lang="ru-RU" sz="5300" b="1" dirty="0" smtClean="0">
                <a:solidFill>
                  <a:srgbClr val="002060"/>
                </a:solidFill>
              </a:rPr>
              <a:t>в XXI веке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D:\орловка фото\20170821_1947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60" y="2586022"/>
            <a:ext cx="11266311" cy="621510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2884" y="3586154"/>
            <a:ext cx="9223999" cy="1015664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ru-RU" sz="6000" b="1" dirty="0" smtClean="0">
                <a:solidFill>
                  <a:schemeClr val="tx2"/>
                </a:solidFill>
                <a:latin typeface="Century Gothic" pitchFamily="34" charset="0"/>
                <a:cs typeface="Courier New" pitchFamily="49" charset="0"/>
              </a:rPr>
              <a:t>Спасибо за внимание!</a:t>
            </a:r>
            <a:endParaRPr lang="ru-RU" sz="6000" b="1" dirty="0">
              <a:solidFill>
                <a:schemeClr val="tx2"/>
              </a:solidFill>
              <a:latin typeface="Century Gothic" pitchFamily="34" charset="0"/>
              <a:cs typeface="Courier New" pitchFamily="49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5800732"/>
            <a:ext cx="8329625" cy="3800469"/>
            <a:chOff x="0" y="5697949"/>
            <a:chExt cx="6486288" cy="3903251"/>
          </a:xfrm>
        </p:grpSpPr>
        <p:pic>
          <p:nvPicPr>
            <p:cNvPr id="6" name="Picture 4" descr="C:\Users\ф\Desktop\фон_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7094" b="51205"/>
            <a:stretch/>
          </p:blipFill>
          <p:spPr bwMode="auto">
            <a:xfrm>
              <a:off x="5179453" y="8286750"/>
              <a:ext cx="1306835" cy="1313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C:\Users\ф\Desktop\Буклет_РНМЦ_каз_новый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4851" t="50000" r="5330"/>
            <a:stretch/>
          </p:blipFill>
          <p:spPr bwMode="auto">
            <a:xfrm>
              <a:off x="0" y="5697949"/>
              <a:ext cx="5176664" cy="3903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7" t="12607" r="77921" b="69918"/>
          <a:stretch/>
        </p:blipFill>
        <p:spPr bwMode="auto">
          <a:xfrm rot="5400000">
            <a:off x="9766371" y="-20575"/>
            <a:ext cx="3014650" cy="305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9553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0690865" y="608456"/>
            <a:ext cx="1843136" cy="951784"/>
            <a:chOff x="10745591" y="8554881"/>
            <a:chExt cx="1843137" cy="951785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0" b="100000" l="1273" r="100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5591" y="8554881"/>
              <a:ext cx="1843137" cy="951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10793726" y="8786585"/>
              <a:ext cx="178446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ru-RU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АО «РНМЦ»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36104" y="1371577"/>
            <a:ext cx="12431986" cy="5817527"/>
            <a:chOff x="136104" y="2093513"/>
            <a:chExt cx="12431986" cy="360579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36104" y="2208313"/>
              <a:ext cx="6336134" cy="349099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3200" b="1" i="1" dirty="0" smtClean="0"/>
                <a:t>«С внедрением новых технологий в традиционных отраслях будут высвобождаться трудовые ресурсы. Вместе с тем создание и развитие новых индустрии должно стать дополнительным источником занятости и роста реальных доходов граждан».</a:t>
              </a:r>
              <a:endParaRPr lang="ru-RU" sz="3200" b="1" dirty="0" smtClean="0"/>
            </a:p>
            <a:p>
              <a:endParaRPr lang="ru-RU" sz="2400" i="1" dirty="0" smtClean="0"/>
            </a:p>
            <a:p>
              <a:endParaRPr lang="ru-RU" sz="2400" i="1" dirty="0" smtClean="0"/>
            </a:p>
            <a:p>
              <a:endParaRPr lang="ru-RU" sz="2400" i="1" dirty="0" smtClean="0"/>
            </a:p>
          </p:txBody>
        </p:sp>
        <p:pic>
          <p:nvPicPr>
            <p:cNvPr id="1028" name="Picture 4" descr="http://tengrinews.kz/userdata/news/2012/news_210584/thumb_b/photo_49754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275" r="12497"/>
            <a:stretch/>
          </p:blipFill>
          <p:spPr bwMode="auto">
            <a:xfrm>
              <a:off x="7400932" y="2093513"/>
              <a:ext cx="5167158" cy="2922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7" t="12607" r="77921" b="69918"/>
          <a:stretch/>
        </p:blipFill>
        <p:spPr bwMode="auto">
          <a:xfrm rot="10800000">
            <a:off x="11459682" y="8240959"/>
            <a:ext cx="1341920" cy="13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1" y="7104857"/>
            <a:ext cx="5104656" cy="2496344"/>
            <a:chOff x="0" y="5697949"/>
            <a:chExt cx="6486288" cy="3903251"/>
          </a:xfrm>
        </p:grpSpPr>
        <p:pic>
          <p:nvPicPr>
            <p:cNvPr id="14" name="Picture 4" descr="C:\Users\ф\Desktop\фон_2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7094" b="51205"/>
            <a:stretch/>
          </p:blipFill>
          <p:spPr bwMode="auto">
            <a:xfrm>
              <a:off x="5179453" y="8286750"/>
              <a:ext cx="1306835" cy="1313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 descr="C:\Users\ф\Desktop\Буклет_РНМЦ_каз_новый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4851" t="50000" r="5330"/>
            <a:stretch/>
          </p:blipFill>
          <p:spPr bwMode="auto">
            <a:xfrm>
              <a:off x="0" y="5697949"/>
              <a:ext cx="5176664" cy="3903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5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760" t="83956" r="5330"/>
          <a:stretch/>
        </p:blipFill>
        <p:spPr bwMode="auto">
          <a:xfrm flipV="1">
            <a:off x="0" y="-2"/>
            <a:ext cx="2036997" cy="91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57133" y="6229360"/>
            <a:ext cx="12287337" cy="181587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ru-RU" sz="2800" i="1" dirty="0" smtClean="0"/>
              <a:t>Из Послания Президента РК народу Казахстана «Третья модернизация Казахстана: глобальная конкурентоспособность»).</a:t>
            </a:r>
            <a:endParaRPr lang="ru-RU" sz="2800" dirty="0" smtClean="0"/>
          </a:p>
          <a:p>
            <a:pPr algn="just"/>
            <a:r>
              <a:rPr lang="ru-RU" sz="2800" dirty="0" smtClean="0">
                <a:latin typeface="Arial" pitchFamily="34" charset="0"/>
                <a:cs typeface="Arial" pitchFamily="34" charset="0"/>
              </a:rPr>
              <a:t>                                                     «</a:t>
            </a:r>
            <a:r>
              <a:rPr lang="ru-RU" sz="2800" i="1" dirty="0" smtClean="0">
                <a:latin typeface="Arial" pitchFamily="34" charset="0"/>
                <a:cs typeface="Arial" pitchFamily="34" charset="0"/>
              </a:rPr>
              <a:t>Президент Республики Казахстан </a:t>
            </a:r>
          </a:p>
          <a:p>
            <a:pPr algn="r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Н.А. Назарбаев 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618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52129" y="3086089"/>
            <a:ext cx="9216101" cy="17468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улучшение благосостояния людей зависит не от земли, техники или их усилий, а скорее от знаний </a:t>
            </a:r>
            <a:endParaRPr lang="ru-RU" sz="32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57133" y="7229492"/>
            <a:ext cx="9343344" cy="11986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обучение и подготовка кадров для развития массового предпринимательства </a:t>
            </a:r>
            <a:endParaRPr lang="ru-RU" sz="32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29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7" t="12607" r="77921" b="69918"/>
          <a:stretch/>
        </p:blipFill>
        <p:spPr bwMode="auto">
          <a:xfrm rot="10800000" flipH="1" flipV="1">
            <a:off x="2" y="2"/>
            <a:ext cx="1397148" cy="12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35"/>
          <p:cNvGrpSpPr/>
          <p:nvPr/>
        </p:nvGrpSpPr>
        <p:grpSpPr>
          <a:xfrm>
            <a:off x="1" y="300007"/>
            <a:ext cx="10289231" cy="1476259"/>
            <a:chOff x="-4043348" y="840160"/>
            <a:chExt cx="10619019" cy="146061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-4043348" y="840160"/>
              <a:ext cx="10619019" cy="852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48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Человеческий капитал</a:t>
              </a:r>
              <a:endParaRPr lang="ru-RU" sz="4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Стрелка вниз 34"/>
            <p:cNvSpPr/>
            <p:nvPr/>
          </p:nvSpPr>
          <p:spPr>
            <a:xfrm>
              <a:off x="280120" y="1617650"/>
              <a:ext cx="2579752" cy="683122"/>
            </a:xfrm>
            <a:prstGeom prst="downArrow">
              <a:avLst>
                <a:gd name="adj1" fmla="val 54791"/>
                <a:gd name="adj2" fmla="val 64766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C:\Users\ф\Desktop\УМК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325"/>
          <a:stretch/>
        </p:blipFill>
        <p:spPr bwMode="auto">
          <a:xfrm>
            <a:off x="10001202" y="871510"/>
            <a:ext cx="2477385" cy="209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avepic.ru/41666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9192" y="3648474"/>
            <a:ext cx="2596896" cy="210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X:\Отдел развития партнерства и международных связей\фото_для_Асель\20130417_101647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80" r="35195" b="16966"/>
          <a:stretch/>
        </p:blipFill>
        <p:spPr bwMode="auto">
          <a:xfrm>
            <a:off x="9929192" y="6528792"/>
            <a:ext cx="2533588" cy="209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352129" y="1992289"/>
            <a:ext cx="9216101" cy="6469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Century Gothic" pitchFamily="34" charset="0"/>
              </a:rPr>
              <a:t>ОБУЧЕНИЕ В ТЕЧЕНИЕ ВСЕЙ ЖИЗНИ</a:t>
            </a:r>
            <a:endParaRPr lang="ru-RU" sz="32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1446" y="5300667"/>
            <a:ext cx="9001188" cy="1578882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 «... человек должен быть воплощением разума и гуманности, трудолюбия и образованности, дружбы и любви»  …АБАЙ 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625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815632"/>
          </a:xfrm>
        </p:spPr>
        <p:txBody>
          <a:bodyPr>
            <a:noAutofit/>
          </a:bodyPr>
          <a:lstStyle/>
          <a:p>
            <a:r>
              <a:rPr lang="ru-RU" sz="3400" b="1" dirty="0" smtClean="0">
                <a:solidFill>
                  <a:srgbClr val="002060"/>
                </a:solidFill>
              </a:rPr>
              <a:t>Мастер </a:t>
            </a:r>
            <a:r>
              <a:rPr lang="ru-RU" sz="3400" b="1" dirty="0" err="1" smtClean="0">
                <a:solidFill>
                  <a:srgbClr val="002060"/>
                </a:solidFill>
              </a:rPr>
              <a:t>п</a:t>
            </a:r>
            <a:r>
              <a:rPr lang="ru-RU" sz="3400" b="1" dirty="0" smtClean="0">
                <a:solidFill>
                  <a:srgbClr val="002060"/>
                </a:solidFill>
              </a:rPr>
              <a:t>/о Ткачев Р.С. В лаборатории «Сварочное дело»</a:t>
            </a:r>
            <a:endParaRPr lang="ru-RU" sz="34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20776845_1639337896117648_55728096478466809_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0009" y="1300139"/>
            <a:ext cx="12091278" cy="80765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0"/>
            <a:ext cx="11521440" cy="230026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C00000"/>
                </a:solidFill>
              </a:rPr>
              <a:t/>
            </a:r>
            <a:br>
              <a:rPr lang="ru-RU" sz="4900" b="1" dirty="0" smtClean="0">
                <a:solidFill>
                  <a:srgbClr val="C00000"/>
                </a:solidFill>
              </a:rPr>
            </a:br>
            <a:r>
              <a:rPr lang="ru-RU" sz="4400" b="1" dirty="0" smtClean="0">
                <a:solidFill>
                  <a:srgbClr val="C00000"/>
                </a:solidFill>
              </a:rPr>
              <a:t>Нет недостижимых целей – </a:t>
            </a:r>
            <a:br>
              <a:rPr lang="ru-RU" sz="4400" b="1" dirty="0" smtClean="0">
                <a:solidFill>
                  <a:srgbClr val="C00000"/>
                </a:solidFill>
              </a:rPr>
            </a:br>
            <a:r>
              <a:rPr lang="ru-RU" sz="4400" b="1" dirty="0" smtClean="0">
                <a:solidFill>
                  <a:srgbClr val="C00000"/>
                </a:solidFill>
              </a:rPr>
              <a:t>есть высокий коэффициент лени, </a:t>
            </a:r>
            <a:br>
              <a:rPr lang="ru-RU" sz="4400" b="1" dirty="0" smtClean="0">
                <a:solidFill>
                  <a:srgbClr val="C00000"/>
                </a:solidFill>
              </a:rPr>
            </a:br>
            <a:r>
              <a:rPr lang="ru-RU" sz="4400" b="1" dirty="0" smtClean="0">
                <a:solidFill>
                  <a:srgbClr val="C00000"/>
                </a:solidFill>
              </a:rPr>
              <a:t>недостаток смекалки и запас отговорок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 descr="D:\орловка фото\20170821_1756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802" y="2443145"/>
            <a:ext cx="4414019" cy="6941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D:\орловка фото\20170821_175657.jpg"/>
          <p:cNvPicPr>
            <a:picLocks noChangeAspect="1" noChangeArrowheads="1"/>
          </p:cNvPicPr>
          <p:nvPr/>
        </p:nvPicPr>
        <p:blipFill>
          <a:blip r:embed="rId3" cstate="print"/>
          <a:srcRect t="23803"/>
          <a:stretch>
            <a:fillRect/>
          </a:stretch>
        </p:blipFill>
        <p:spPr bwMode="auto">
          <a:xfrm>
            <a:off x="6347814" y="2514584"/>
            <a:ext cx="5203976" cy="6615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орловка фото\20170821_1805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920" y="180792"/>
            <a:ext cx="8237887" cy="4633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D:\орловка фото\20170821_180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3412" y="4943476"/>
            <a:ext cx="7868054" cy="4425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орловка фото\20170821_1807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67637" y="1940083"/>
            <a:ext cx="9098362" cy="5480988"/>
          </a:xfrm>
          <a:prstGeom prst="rect">
            <a:avLst/>
          </a:prstGeom>
          <a:noFill/>
        </p:spPr>
      </p:pic>
      <p:pic>
        <p:nvPicPr>
          <p:cNvPr id="4099" name="Picture 3" descr="D:\орловка фото\20170821_1817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962252" y="1914432"/>
            <a:ext cx="9020764" cy="54292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Квалификационный экзамен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00007"/>
            <a:ext cx="11521440" cy="1044211"/>
          </a:xfrm>
        </p:spPr>
        <p:txBody>
          <a:bodyPr>
            <a:normAutofit fontScale="90000"/>
          </a:bodyPr>
          <a:lstStyle/>
          <a:p>
            <a:r>
              <a:rPr lang="ru-RU" sz="4100" i="1" dirty="0" smtClean="0"/>
              <a:t/>
            </a:r>
            <a:br>
              <a:rPr lang="ru-RU" sz="4100" i="1" dirty="0" smtClean="0"/>
            </a:br>
            <a:r>
              <a:rPr lang="ru-RU" sz="4100" b="1" i="1" dirty="0" smtClean="0">
                <a:solidFill>
                  <a:srgbClr val="002060"/>
                </a:solidFill>
              </a:rPr>
              <a:t>В настоящее время по программе продуктивной занятости обучаются </a:t>
            </a:r>
            <a:r>
              <a:rPr lang="ru-RU" sz="4100" b="1" i="1" u="sng" dirty="0" smtClean="0">
                <a:solidFill>
                  <a:srgbClr val="002060"/>
                </a:solidFill>
              </a:rPr>
              <a:t>на базе колледжа</a:t>
            </a:r>
            <a:r>
              <a:rPr lang="ru-RU" sz="4100" b="1" i="1" dirty="0" smtClean="0">
                <a:solidFill>
                  <a:srgbClr val="002060"/>
                </a:solidFill>
              </a:rPr>
              <a:t>:</a:t>
            </a:r>
            <a:r>
              <a:rPr lang="ru-RU" sz="5500" dirty="0" smtClean="0"/>
              <a:t/>
            </a:r>
            <a:br>
              <a:rPr lang="ru-RU" sz="5500" dirty="0" smtClean="0"/>
            </a:br>
            <a:endParaRPr lang="ru-RU" sz="5500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7" t="12607" r="77921" b="69918"/>
          <a:stretch/>
        </p:blipFill>
        <p:spPr bwMode="auto">
          <a:xfrm rot="10800000" flipH="1" flipV="1">
            <a:off x="2" y="2"/>
            <a:ext cx="1114386" cy="101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7" t="12607" r="77921" b="69918"/>
          <a:stretch/>
        </p:blipFill>
        <p:spPr bwMode="auto">
          <a:xfrm rot="5400000">
            <a:off x="11636438" y="-7898"/>
            <a:ext cx="1157261" cy="117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ф\Desktop\Буклет_РНМЦ_каз_новый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51" t="67308" r="5330"/>
          <a:stretch/>
        </p:blipFill>
        <p:spPr bwMode="auto">
          <a:xfrm>
            <a:off x="1" y="7943872"/>
            <a:ext cx="5285438" cy="165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7133" y="1416223"/>
          <a:ext cx="11904307" cy="6353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8809"/>
                <a:gridCol w="5693365"/>
                <a:gridCol w="2292133"/>
              </a:tblGrid>
              <a:tr h="995604">
                <a:tc>
                  <a:txBody>
                    <a:bodyPr/>
                    <a:lstStyle/>
                    <a:p>
                      <a:pPr algn="ctr"/>
                      <a:r>
                        <a:rPr lang="ru-RU" sz="4100" dirty="0" smtClean="0"/>
                        <a:t>специальность</a:t>
                      </a:r>
                      <a:endParaRPr lang="ru-RU" sz="4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100" dirty="0" smtClean="0"/>
                        <a:t>квалификация</a:t>
                      </a:r>
                      <a:endParaRPr lang="ru-RU" sz="4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100" dirty="0" smtClean="0"/>
                        <a:t>Кол-во</a:t>
                      </a:r>
                      <a:endParaRPr lang="ru-RU" sz="4100" dirty="0"/>
                    </a:p>
                  </a:txBody>
                  <a:tcPr/>
                </a:tc>
              </a:tr>
              <a:tr h="15693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latin typeface="Times New Roman"/>
                          <a:ea typeface="Times New Roman"/>
                          <a:cs typeface="Times New Roman"/>
                        </a:rPr>
                        <a:t>    «Организация питания»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latin typeface="Times New Roman"/>
                          <a:ea typeface="Times New Roman"/>
                          <a:cs typeface="Times New Roman"/>
                        </a:rPr>
                        <a:t>квалификация «повар»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latin typeface="Times New Roman"/>
                          <a:ea typeface="Times New Roman"/>
                          <a:cs typeface="Times New Roman"/>
                        </a:rPr>
                        <a:t>24 чел.</a:t>
                      </a:r>
                      <a:endParaRPr lang="ru-RU" sz="2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189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>
                          <a:latin typeface="Times New Roman"/>
                          <a:ea typeface="Times New Roman"/>
                          <a:cs typeface="Times New Roman"/>
                        </a:rPr>
                        <a:t>«Фермерское хозяйство»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latin typeface="Times New Roman"/>
                          <a:ea typeface="Times New Roman"/>
                          <a:cs typeface="Times New Roman"/>
                        </a:rPr>
                        <a:t>квалификация </a:t>
                      </a:r>
                      <a:endParaRPr lang="ru-RU" sz="36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3600" dirty="0">
                          <a:latin typeface="Times New Roman"/>
                          <a:ea typeface="Times New Roman"/>
                          <a:cs typeface="Times New Roman"/>
                        </a:rPr>
                        <a:t>тракторист-машинист сельскохозяйственного производства»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latin typeface="Times New Roman"/>
                          <a:ea typeface="Times New Roman"/>
                          <a:cs typeface="Times New Roman"/>
                        </a:rPr>
                        <a:t>7 чел.</a:t>
                      </a:r>
                      <a:endParaRPr lang="ru-RU" sz="2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693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>
                          <a:latin typeface="Times New Roman"/>
                          <a:ea typeface="Times New Roman"/>
                          <a:cs typeface="Times New Roman"/>
                        </a:rPr>
                        <a:t>«Фермерское хозяйство»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latin typeface="Times New Roman"/>
                          <a:ea typeface="Times New Roman"/>
                          <a:cs typeface="Times New Roman"/>
                        </a:rPr>
                        <a:t>квалификация «бухгалтер».     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latin typeface="Times New Roman"/>
                          <a:ea typeface="Times New Roman"/>
                          <a:cs typeface="Times New Roman"/>
                        </a:rPr>
                        <a:t>6 чел.</a:t>
                      </a:r>
                      <a:endParaRPr lang="ru-RU" sz="2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00007"/>
            <a:ext cx="11521440" cy="1044211"/>
          </a:xfrm>
        </p:spPr>
        <p:txBody>
          <a:bodyPr>
            <a:normAutofit fontScale="90000"/>
          </a:bodyPr>
          <a:lstStyle/>
          <a:p>
            <a:r>
              <a:rPr lang="ru-RU" sz="4100" i="1" dirty="0" smtClean="0"/>
              <a:t/>
            </a:r>
            <a:br>
              <a:rPr lang="ru-RU" sz="4100" i="1" dirty="0" smtClean="0"/>
            </a:br>
            <a:r>
              <a:rPr lang="ru-RU" sz="4100" i="1" dirty="0" smtClean="0"/>
              <a:t/>
            </a:r>
            <a:br>
              <a:rPr lang="ru-RU" sz="4100" i="1" dirty="0" smtClean="0"/>
            </a:br>
            <a:r>
              <a:rPr lang="ru-RU" sz="4100" b="1" i="1" u="sng" dirty="0" smtClean="0">
                <a:solidFill>
                  <a:srgbClr val="002060"/>
                </a:solidFill>
              </a:rPr>
              <a:t>Н</a:t>
            </a:r>
            <a:r>
              <a:rPr lang="ru-RU" sz="4800" b="1" i="1" u="sng" dirty="0" smtClean="0">
                <a:solidFill>
                  <a:srgbClr val="002060"/>
                </a:solidFill>
              </a:rPr>
              <a:t>а базе мобильных учебных центров:</a:t>
            </a:r>
            <a:r>
              <a:rPr lang="ru-RU" sz="4800" u="sng" dirty="0" smtClean="0"/>
              <a:t/>
            </a:r>
            <a:br>
              <a:rPr lang="ru-RU" sz="4800" u="sng" dirty="0" smtClean="0"/>
            </a:br>
            <a:r>
              <a:rPr lang="ru-RU" sz="4800" i="1" dirty="0" smtClean="0"/>
              <a:t> 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5500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7" t="12607" r="77921" b="69918"/>
          <a:stretch/>
        </p:blipFill>
        <p:spPr bwMode="auto">
          <a:xfrm rot="10800000" flipH="1" flipV="1">
            <a:off x="2" y="2"/>
            <a:ext cx="1397148" cy="12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ф\Desktop\Буклет_РНМЦ_каз_новый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7" t="12607" r="77921" b="69918"/>
          <a:stretch/>
        </p:blipFill>
        <p:spPr bwMode="auto">
          <a:xfrm rot="5400000">
            <a:off x="11450519" y="-9159"/>
            <a:ext cx="1341920" cy="13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ф\Desktop\Буклет_РНМЦ_каз_новый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51" t="67308" r="5330"/>
          <a:stretch/>
        </p:blipFill>
        <p:spPr bwMode="auto">
          <a:xfrm>
            <a:off x="1" y="7943872"/>
            <a:ext cx="5285438" cy="165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8571" y="1416223"/>
          <a:ext cx="11832869" cy="6353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7371"/>
                <a:gridCol w="5693365"/>
                <a:gridCol w="2292133"/>
              </a:tblGrid>
              <a:tr h="995604">
                <a:tc>
                  <a:txBody>
                    <a:bodyPr/>
                    <a:lstStyle/>
                    <a:p>
                      <a:pPr algn="ctr"/>
                      <a:r>
                        <a:rPr lang="ru-RU" sz="4100" dirty="0" smtClean="0"/>
                        <a:t>специальность</a:t>
                      </a:r>
                      <a:endParaRPr lang="ru-RU" sz="4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100" dirty="0" smtClean="0"/>
                        <a:t>квалификация</a:t>
                      </a:r>
                      <a:endParaRPr lang="ru-RU" sz="4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100" dirty="0" smtClean="0"/>
                        <a:t>Кол-во</a:t>
                      </a:r>
                      <a:endParaRPr lang="ru-RU" sz="4100" dirty="0"/>
                    </a:p>
                  </a:txBody>
                  <a:tcPr/>
                </a:tc>
              </a:tr>
              <a:tr h="1569301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Есильский</a:t>
                      </a:r>
                      <a:r>
                        <a:rPr lang="ru-RU" sz="3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3600" b="1" dirty="0">
                          <a:latin typeface="Times New Roman"/>
                          <a:ea typeface="Times New Roman"/>
                          <a:cs typeface="Times New Roman"/>
                        </a:rPr>
                        <a:t>район с.Орловка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93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>
                          <a:latin typeface="Times New Roman"/>
                          <a:ea typeface="Times New Roman"/>
                          <a:cs typeface="Times New Roman"/>
                        </a:rPr>
                        <a:t>    «Организация питания»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>
                          <a:latin typeface="Times New Roman"/>
                          <a:ea typeface="Times New Roman"/>
                          <a:cs typeface="Times New Roman"/>
                        </a:rPr>
                        <a:t>квалификация «повар»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latin typeface="Times New Roman"/>
                          <a:ea typeface="Times New Roman"/>
                          <a:cs typeface="Times New Roman"/>
                        </a:rPr>
                        <a:t>15 чел.</a:t>
                      </a:r>
                      <a:endParaRPr lang="ru-RU" sz="2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189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>
                          <a:latin typeface="Times New Roman"/>
                          <a:ea typeface="Times New Roman"/>
                          <a:cs typeface="Times New Roman"/>
                        </a:rPr>
                        <a:t>«Фермерское хозяйство»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latin typeface="Times New Roman"/>
                          <a:ea typeface="Times New Roman"/>
                          <a:cs typeface="Times New Roman"/>
                        </a:rPr>
                        <a:t>Квалификация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3600" dirty="0">
                          <a:latin typeface="Times New Roman"/>
                          <a:ea typeface="Times New Roman"/>
                          <a:cs typeface="Times New Roman"/>
                        </a:rPr>
                        <a:t>«тракторист-машинист сельскохозяйственного производства»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latin typeface="Times New Roman"/>
                          <a:ea typeface="Times New Roman"/>
                          <a:cs typeface="Times New Roman"/>
                        </a:rPr>
                        <a:t>13 чел.</a:t>
                      </a:r>
                      <a:endParaRPr lang="ru-RU" sz="2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364</Words>
  <Application>Microsoft Office PowerPoint</Application>
  <PresentationFormat>A3 (297x420 мм)</PresentationFormat>
  <Paragraphs>96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Мастер п/о Ткачев Р.С. В лаборатории «Сварочное дело»</vt:lpstr>
      <vt:lpstr> Нет недостижимых целей –  есть высокий коэффициент лени,  недостаток смекалки и запас отговорок </vt:lpstr>
      <vt:lpstr>Слайд 6</vt:lpstr>
      <vt:lpstr>Квалификационный экзамен</vt:lpstr>
      <vt:lpstr> В настоящее время по программе продуктивной занятости обучаются на базе колледжа: </vt:lpstr>
      <vt:lpstr>  На базе мобильных учебных центров:   </vt:lpstr>
      <vt:lpstr>  На базе мобильных учебных центров:   </vt:lpstr>
      <vt:lpstr>  На базе мобильных учебных центров:   </vt:lpstr>
      <vt:lpstr>  На базе мобильных учебных центров:   </vt:lpstr>
      <vt:lpstr>В настоящее время  по программе продуктивной занятости прошли обучение  на базе колледжа:  28 специалистов </vt:lpstr>
      <vt:lpstr>Никто не может вернуться в прошлое и изменить свой старт, но можно стартовать сейчас и изменить свой финиш!!! </vt:lpstr>
      <vt:lpstr>Перспективы: (до конца года)</vt:lpstr>
      <vt:lpstr>Миссия молодежи состоит в продолжении эстафеты его созидательных дел, обеспечении процветания Казахстана в XXI веке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АДЛАН</dc:creator>
  <cp:lastModifiedBy>Светлана</cp:lastModifiedBy>
  <cp:revision>742</cp:revision>
  <cp:lastPrinted>2014-08-20T12:17:21Z</cp:lastPrinted>
  <dcterms:created xsi:type="dcterms:W3CDTF">2014-08-07T04:26:01Z</dcterms:created>
  <dcterms:modified xsi:type="dcterms:W3CDTF">2017-08-23T06:30:39Z</dcterms:modified>
</cp:coreProperties>
</file>