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72" r:id="rId8"/>
    <p:sldId id="273" r:id="rId9"/>
    <p:sldId id="263" r:id="rId10"/>
    <p:sldId id="262" r:id="rId11"/>
    <p:sldId id="268" r:id="rId12"/>
    <p:sldId id="269" r:id="rId13"/>
    <p:sldId id="270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71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4FD2-891C-48B9-B439-FFB1EC6362A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4F1A-9503-4637-930B-61DD6784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ocuments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Специфика</a:t>
            </a:r>
            <a:endParaRPr lang="ru-RU" smtClean="0"/>
          </a:p>
        </p:txBody>
      </p:sp>
      <p:pic>
        <p:nvPicPr>
          <p:cNvPr id="25603" name="Picture 2" descr="D:\My Pictures\Ассорти\с-детьми\foto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700213"/>
            <a:ext cx="2974975" cy="4525962"/>
          </a:xfrm>
          <a:noFill/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68313" y="1628775"/>
            <a:ext cx="49672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уровень психического развития пришедшего в школу ребенка с ОВЗ зависит не только от медицинского диагноза,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от качества предшествующего обучения и воспитания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/>
          </a:p>
        </p:txBody>
      </p:sp>
      <p:sp>
        <p:nvSpPr>
          <p:cNvPr id="2560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F8C7A8-DC96-4EDB-A483-119DDBA067D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547813" cy="6858000"/>
            <a:chOff x="0" y="0"/>
            <a:chExt cx="2016" cy="4320"/>
          </a:xfrm>
        </p:grpSpPr>
        <p:sp>
          <p:nvSpPr>
            <p:cNvPr id="358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8" name="Freeform 4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10429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sz="1400" b="1" i="1">
                <a:solidFill>
                  <a:schemeClr val="bg1"/>
                </a:solidFill>
              </a:rPr>
              <a:t>ИКП РАО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619250" y="188913"/>
            <a:ext cx="71294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модернизации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3883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>
                <a:solidFill>
                  <a:srgbClr val="0B7F69"/>
                </a:solidFill>
              </a:rPr>
              <a:t> </a:t>
            </a:r>
            <a:endParaRPr lang="ru-RU" sz="3200">
              <a:solidFill>
                <a:srgbClr val="0B7F69"/>
              </a:solidFill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Подготовка, переподготовка и  повышение  квалификации педагогов для работы с детьми с ОВЗ, в т.ч. детьми раннего возраста (0-3), а также педкадров для работы в условиях интегрированного образования, инклюзии   </a:t>
            </a:r>
          </a:p>
          <a:p>
            <a:endParaRPr lang="ru-RU" sz="3200">
              <a:solidFill>
                <a:srgbClr val="0B7F69"/>
              </a:solidFill>
            </a:endParaRPr>
          </a:p>
        </p:txBody>
      </p:sp>
      <p:sp>
        <p:nvSpPr>
          <p:cNvPr id="3584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30B7AF-0D78-45A3-91F8-EBB7668DEF1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547813" cy="6858000"/>
            <a:chOff x="0" y="0"/>
            <a:chExt cx="2016" cy="4320"/>
          </a:xfrm>
        </p:grpSpPr>
        <p:sp>
          <p:nvSpPr>
            <p:cNvPr id="389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0" name="Freeform 4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10429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sz="1400" b="1" i="1">
                <a:solidFill>
                  <a:schemeClr val="bg1"/>
                </a:solidFill>
              </a:rPr>
              <a:t>ИКП РАО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619250" y="188913"/>
            <a:ext cx="71294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b="1" dirty="0">
                <a:solidFill>
                  <a:srgbClr val="C00000"/>
                </a:solidFill>
              </a:rPr>
              <a:t>Приоритетные направления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b="1" dirty="0">
                <a:solidFill>
                  <a:srgbClr val="C00000"/>
                </a:solidFill>
              </a:rPr>
              <a:t> модернизации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3883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>
                <a:solidFill>
                  <a:srgbClr val="0B7F69"/>
                </a:solidFill>
              </a:rPr>
              <a:t> </a:t>
            </a:r>
            <a:endParaRPr lang="ru-RU" sz="3200">
              <a:solidFill>
                <a:srgbClr val="0B7F69"/>
              </a:solidFill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Формирование  в обществе, в т.ч. у педагогов и родителей толерантного отношения к детям с ОВЗ, популяризация идей интеграции и инклюзии детей с ОВЗ </a:t>
            </a:r>
          </a:p>
          <a:p>
            <a:endParaRPr lang="ru-RU" sz="3200">
              <a:solidFill>
                <a:srgbClr val="0B7F69"/>
              </a:solidFill>
            </a:endParaRPr>
          </a:p>
        </p:txBody>
      </p:sp>
      <p:sp>
        <p:nvSpPr>
          <p:cNvPr id="389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80EF2-F1DC-493B-A0DB-6003693960D4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ocument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ocument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ocuments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cument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ocuments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ocuments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ocuments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особые образовательные потребности</a:t>
            </a:r>
            <a:endParaRPr lang="ru-RU" sz="36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Особые образовательные потребности могут испытывать как дети с ОВЗ, так и дети, не имеющие ОВЗ.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	В последнем случае особые образовательные потребности могут быть обусловлены социокультурными факторами.</a:t>
            </a:r>
          </a:p>
          <a:p>
            <a:pPr>
              <a:buFontTx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			Е.Л. Гончарова, О.И.Кукушкина/Педагогический энциклопедический словарь. БРЭ, 2009 </a:t>
            </a:r>
          </a:p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3447A-04FD-4E46-AB60-2136BDD2107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особые образовательные потребности</a:t>
            </a:r>
            <a:endParaRPr lang="ru-RU" sz="28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аспекте методов и средств обучения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потребность в построении «обходных путей»,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использовании специфических средств обучения, более дифференцированном, «пошаговом» обучение, чем этого требует обучение нормально развивающегося ребенка. </a:t>
            </a: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Например, использование дактилологии и жестовой речи при обучении глухих, рельефно-точечного шрифта Брайля при обучении слепых, значительно более раннее, чем в норме, обучение глухих детей чтению и письму и т.п.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Е.Л. Гончарова, О.И.Кукушкина/Педагогический энциклопедический словарь. БРЭ, 2009 </a:t>
            </a:r>
          </a:p>
          <a:p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6188C-5B39-4794-9953-C833D608754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ocuments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особые образовательные потребности</vt:lpstr>
      <vt:lpstr>особые образовательные потребности</vt:lpstr>
      <vt:lpstr>Слайд 9</vt:lpstr>
      <vt:lpstr>Слайд 10</vt:lpstr>
      <vt:lpstr>Специфика</vt:lpstr>
      <vt:lpstr>Слайд 12</vt:lpstr>
      <vt:lpstr>Слайд 13</vt:lpstr>
      <vt:lpstr>Слайд 14</vt:lpstr>
      <vt:lpstr>Слайд 15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Светлана</cp:lastModifiedBy>
  <cp:revision>7</cp:revision>
  <dcterms:created xsi:type="dcterms:W3CDTF">2016-10-06T09:14:58Z</dcterms:created>
  <dcterms:modified xsi:type="dcterms:W3CDTF">2016-12-26T06:32:14Z</dcterms:modified>
</cp:coreProperties>
</file>