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5" r:id="rId3"/>
    <p:sldId id="272" r:id="rId4"/>
    <p:sldId id="273" r:id="rId5"/>
    <p:sldId id="271" r:id="rId6"/>
    <p:sldId id="270" r:id="rId7"/>
    <p:sldId id="269" r:id="rId8"/>
    <p:sldId id="282" r:id="rId9"/>
    <p:sldId id="283" r:id="rId10"/>
    <p:sldId id="263" r:id="rId11"/>
  </p:sldIdLst>
  <p:sldSz cx="12801600" cy="9601200" type="A3"/>
  <p:notesSz cx="6797675" cy="9928225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489A8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9473" autoAdjust="0"/>
    <p:restoredTop sz="94660"/>
  </p:normalViewPr>
  <p:slideViewPr>
    <p:cSldViewPr>
      <p:cViewPr varScale="1">
        <p:scale>
          <a:sx n="50" d="100"/>
          <a:sy n="50" d="100"/>
        </p:scale>
        <p:origin x="-828" y="-96"/>
      </p:cViewPr>
      <p:guideLst>
        <p:guide orient="horz" pos="4385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374425663242812E-2"/>
          <c:y val="5.0511350939229434E-2"/>
          <c:w val="0.62106581598632882"/>
          <c:h val="0.818099391374079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 учебный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51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ИПР, прошедших КПК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 учебный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ИПР, прошедших КПК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 учебный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количество ИПР, прошедших КПК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axId val="37234176"/>
        <c:axId val="37235712"/>
      </c:barChart>
      <c:catAx>
        <c:axId val="37234176"/>
        <c:scaling>
          <c:orientation val="minMax"/>
        </c:scaling>
        <c:axPos val="b"/>
        <c:tickLblPos val="nextTo"/>
        <c:crossAx val="37235712"/>
        <c:crosses val="autoZero"/>
        <c:auto val="1"/>
        <c:lblAlgn val="ctr"/>
        <c:lblOffset val="100"/>
      </c:catAx>
      <c:valAx>
        <c:axId val="37235712"/>
        <c:scaling>
          <c:orientation val="minMax"/>
        </c:scaling>
        <c:axPos val="l"/>
        <c:majorGridlines/>
        <c:numFmt formatCode="General" sourceLinked="1"/>
        <c:tickLblPos val="nextTo"/>
        <c:crossAx val="37234176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5049928072851546"/>
          <c:y val="0.21117352815867924"/>
          <c:w val="0.22966054291436236"/>
          <c:h val="0.40343819755910992"/>
        </c:manualLayout>
      </c:layout>
      <c:txPr>
        <a:bodyPr/>
        <a:lstStyle/>
        <a:p>
          <a:pPr>
            <a:defRPr sz="1710" baseline="0"/>
          </a:pPr>
          <a:endParaRPr lang="ru-RU"/>
        </a:p>
      </c:txPr>
    </c:legend>
    <c:plotVisOnly val="1"/>
  </c:chart>
  <c:spPr>
    <a:gradFill>
      <a:gsLst>
        <a:gs pos="0">
          <a:schemeClr val="accent1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scene3d>
      <a:camera prst="orthographicFront"/>
      <a:lightRig rig="threePt" dir="t"/>
    </a:scene3d>
    <a:sp3d>
      <a:bevelT w="165100" prst="coolSlant"/>
    </a:sp3d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D37A-2AE6-4AB6-843A-58AD0E829AF3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65F89-0C4E-4CC1-894E-7795826CA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62755-9033-4E81-90B7-E2FAB60E7999}" type="slidenum">
              <a:rPr lang="ru-RU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  <p:sp>
        <p:nvSpPr>
          <p:cNvPr id="34819" name="Rectangle 16"/>
          <p:cNvSpPr txBox="1">
            <a:spLocks noGrp="1" noChangeArrowheads="1"/>
          </p:cNvSpPr>
          <p:nvPr/>
        </p:nvSpPr>
        <p:spPr bwMode="auto">
          <a:xfrm>
            <a:off x="3848869" y="9430091"/>
            <a:ext cx="2933071" cy="480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3000"/>
              </a:lnSpc>
              <a:buSzPct val="10000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</a:pPr>
            <a:fld id="{93EEA054-2E00-4C14-A39E-AD8A619879E9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defTabSz="393700" hangingPunct="0">
                <a:lnSpc>
                  <a:spcPct val="93000"/>
                </a:lnSpc>
                <a:buSzPct val="100000"/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</a:pPr>
              <a:t>3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55650"/>
            <a:ext cx="4940300" cy="3706813"/>
          </a:xfrm>
          <a:solidFill>
            <a:srgbClr val="FFFFFF"/>
          </a:solidFill>
          <a:ln/>
        </p:spPr>
      </p:sp>
      <p:sp>
        <p:nvSpPr>
          <p:cNvPr id="348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23979" cy="4453912"/>
          </a:xfrm>
          <a:noFill/>
          <a:ln/>
        </p:spPr>
        <p:txBody>
          <a:bodyPr wrap="none" lIns="0" tIns="0" rIns="0" bIns="0" anchor="ctr"/>
          <a:lstStyle/>
          <a:p>
            <a:pPr defTabSz="449263"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5400000">
            <a:off x="11450519" y="-9159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0120" y="7104856"/>
            <a:ext cx="5104656" cy="2496344"/>
            <a:chOff x="0" y="5697949"/>
            <a:chExt cx="6486288" cy="3903251"/>
          </a:xfrm>
        </p:grpSpPr>
        <p:pic>
          <p:nvPicPr>
            <p:cNvPr id="2052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>
              <a:off x="5179453" y="8286750"/>
              <a:ext cx="1306835" cy="131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0" y="5697949"/>
              <a:ext cx="5176664" cy="39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C:\Users\ф\Desktop\лого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28" y="696144"/>
            <a:ext cx="1576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ф\Desktop\лого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28" y="848544"/>
            <a:ext cx="157626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Светлана\Desktop\Доделать 2015 (2)\эмблема\Логотип АТК 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32" y="585758"/>
            <a:ext cx="2870426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304456" y="592196"/>
            <a:ext cx="914406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Ақмола облысы білім басқармасының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«Есіл ауданы, Есіл қаласы, №7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агротехникалық колледжі»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коммуналдық мемлекеттік мекемесі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28702" y="3576464"/>
            <a:ext cx="110487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ПОВЫШЕНИЕ СТАТУСА 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ПЕДАГОГА В РАМКАХ ОБНОВЛЕНИЯ СОДЕРЖАНИЯ ОБРАЗОВАНИЯ ЧЕРЕЗ РАЗВИТИЕ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ЛИЧНОГО БРЕНДА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614982" y="8443938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DilleniaUPC" pitchFamily="18" charset="-34"/>
              </a:rPr>
              <a:t>ЕСИЛЬ               2016год                АТК №7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0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2436" y="4144977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Century Gothic" pitchFamily="34" charset="0"/>
                <a:cs typeface="Courier New" pitchFamily="49" charset="0"/>
              </a:rPr>
              <a:t>Спасибо за внимание!</a:t>
            </a:r>
            <a:endParaRPr lang="ru-RU" sz="6000" b="1" dirty="0">
              <a:solidFill>
                <a:schemeClr val="tx2"/>
              </a:solidFill>
              <a:latin typeface="Century Gothic" pitchFamily="34" charset="0"/>
              <a:cs typeface="Courier New" pitchFamily="49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7104856"/>
            <a:ext cx="5104656" cy="2496344"/>
            <a:chOff x="0" y="5697949"/>
            <a:chExt cx="6486288" cy="3903251"/>
          </a:xfrm>
        </p:grpSpPr>
        <p:pic>
          <p:nvPicPr>
            <p:cNvPr id="6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>
              <a:off x="5179453" y="8286750"/>
              <a:ext cx="1306835" cy="131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0" y="5697949"/>
              <a:ext cx="5176664" cy="39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5400000">
            <a:off x="11450519" y="-9159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ветлана\Desktop\ОРИ _ВСЕ!!!\ОРИФЛЕЙМ\фото разные\IMG-20151109-WA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029888" cy="960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955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690867" y="608455"/>
            <a:ext cx="1843137" cy="951785"/>
            <a:chOff x="10745591" y="8554881"/>
            <a:chExt cx="1843137" cy="95178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0" b="100000" l="1273" r="10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5591" y="8554881"/>
              <a:ext cx="1843137" cy="951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793726" y="8786586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АО «РНМЦ»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6104" y="2200756"/>
            <a:ext cx="12457384" cy="4832092"/>
            <a:chOff x="136104" y="2208312"/>
            <a:chExt cx="12457384" cy="483209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36104" y="2208312"/>
              <a:ext cx="6400874" cy="48320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kk-KZ" sz="2200" dirty="0" smtClean="0">
                  <a:latin typeface="Arial" pitchFamily="34" charset="0"/>
                  <a:cs typeface="Arial" pitchFamily="34" charset="0"/>
                </a:rPr>
                <a:t>Елімізге бойына ата-бабаларымыздын </a:t>
              </a:r>
              <a:br>
                <a:rPr lang="kk-KZ" sz="2200" dirty="0" smtClean="0">
                  <a:latin typeface="Arial" pitchFamily="34" charset="0"/>
                  <a:cs typeface="Arial" pitchFamily="34" charset="0"/>
                </a:rPr>
              </a:br>
              <a:r>
                <a:rPr lang="kk-KZ" sz="2200" dirty="0" smtClean="0">
                  <a:latin typeface="Arial" pitchFamily="34" charset="0"/>
                  <a:cs typeface="Arial" pitchFamily="34" charset="0"/>
                </a:rPr>
                <a:t>елмен жерге деген сүйіспеншілік қасиеті дарыған, егеменді елімізге аянбай қызмет </a:t>
              </a:r>
              <a:br>
                <a:rPr lang="kk-KZ" sz="2200" dirty="0" smtClean="0">
                  <a:latin typeface="Arial" pitchFamily="34" charset="0"/>
                  <a:cs typeface="Arial" pitchFamily="34" charset="0"/>
                </a:rPr>
              </a:br>
              <a:r>
                <a:rPr lang="kk-KZ" sz="2200" dirty="0" smtClean="0">
                  <a:latin typeface="Arial" pitchFamily="34" charset="0"/>
                  <a:cs typeface="Arial" pitchFamily="34" charset="0"/>
                </a:rPr>
                <a:t>ететін, ой-өрісі кен, алғыр да жүректі, сауатты</a:t>
              </a:r>
              <a:br>
                <a:rPr lang="kk-KZ" sz="2200" dirty="0" smtClean="0">
                  <a:latin typeface="Arial" pitchFamily="34" charset="0"/>
                  <a:cs typeface="Arial" pitchFamily="34" charset="0"/>
                </a:rPr>
              </a:br>
              <a:r>
                <a:rPr lang="kk-KZ" sz="2200" dirty="0" smtClean="0">
                  <a:latin typeface="Arial" pitchFamily="34" charset="0"/>
                  <a:cs typeface="Arial" pitchFamily="34" charset="0"/>
                </a:rPr>
                <a:t>да салауатты азаматтар қажет» </a:t>
              </a:r>
            </a:p>
            <a:p>
              <a:pPr algn="r"/>
              <a:r>
                <a:rPr lang="kk-KZ" sz="2200" i="1" dirty="0" smtClean="0">
                  <a:latin typeface="Arial" pitchFamily="34" charset="0"/>
                  <a:cs typeface="Arial" pitchFamily="34" charset="0"/>
                </a:rPr>
                <a:t>Қазақстан Республикасының Президенті </a:t>
              </a:r>
            </a:p>
            <a:p>
              <a:pPr algn="r"/>
              <a:r>
                <a:rPr lang="ru-RU" sz="2200" i="1" dirty="0" smtClean="0">
                  <a:latin typeface="Arial" pitchFamily="34" charset="0"/>
                  <a:cs typeface="Arial" pitchFamily="34" charset="0"/>
                </a:rPr>
                <a:t>	      Н. Ә. Назарбаев</a:t>
              </a:r>
            </a:p>
            <a:p>
              <a:pPr algn="just"/>
              <a:endParaRPr lang="ru-RU" sz="22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«Мы должны создать гибкую, открытую, непрерывно развивающуюся и доступную систему технического и профессионального образования» </a:t>
              </a:r>
            </a:p>
            <a:p>
              <a:pPr algn="r"/>
              <a:r>
                <a:rPr lang="ru-RU" sz="2200" i="1" dirty="0" smtClean="0">
                  <a:latin typeface="Arial" pitchFamily="34" charset="0"/>
                  <a:cs typeface="Arial" pitchFamily="34" charset="0"/>
                </a:rPr>
                <a:t>Президент Республики Казахстан </a:t>
              </a:r>
            </a:p>
            <a:p>
              <a:pPr algn="r"/>
              <a:r>
                <a:rPr lang="ru-RU" sz="2200" i="1" dirty="0" smtClean="0">
                  <a:latin typeface="Arial" pitchFamily="34" charset="0"/>
                  <a:cs typeface="Arial" pitchFamily="34" charset="0"/>
                </a:rPr>
                <a:t>Н.А. Назарбаев </a:t>
              </a:r>
              <a:endParaRPr lang="ru-RU" sz="2200" i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http://tengrinews.kz/userdata/news/2012/news_210584/thumb_b/photo_4975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275" r="12497"/>
            <a:stretch/>
          </p:blipFill>
          <p:spPr bwMode="auto">
            <a:xfrm>
              <a:off x="6596461" y="2225040"/>
              <a:ext cx="5997027" cy="4728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>
            <a:off x="11459681" y="8240959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7104856"/>
            <a:ext cx="5104656" cy="2496344"/>
            <a:chOff x="0" y="5697949"/>
            <a:chExt cx="6486288" cy="3903251"/>
          </a:xfrm>
        </p:grpSpPr>
        <p:pic>
          <p:nvPicPr>
            <p:cNvPr id="14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>
              <a:off x="5179453" y="8286750"/>
              <a:ext cx="1306835" cy="131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0" y="5697949"/>
              <a:ext cx="5176664" cy="39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5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60" t="83956" r="5330"/>
          <a:stretch/>
        </p:blipFill>
        <p:spPr bwMode="auto">
          <a:xfrm flipV="1">
            <a:off x="0" y="-1"/>
            <a:ext cx="2036997" cy="9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1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40081" y="382270"/>
            <a:ext cx="11499215" cy="1584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16123" tIns="58062" rIns="116123" bIns="58062" anchor="ctr"/>
          <a:lstStyle/>
          <a:p>
            <a:pPr defTabSz="1160145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40081" y="2246949"/>
            <a:ext cx="11499215" cy="6316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16123" tIns="58062" rIns="116123" bIns="58062" anchor="ctr"/>
          <a:lstStyle/>
          <a:p>
            <a:pPr defTabSz="1160145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68313" cy="960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8272" y="336104"/>
            <a:ext cx="1097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blipFill>
                  <a:blip r:embed="rId4"/>
                  <a:stretch>
                    <a:fillRect/>
                  </a:stretch>
                </a:blipFill>
                <a:latin typeface="Century Gothic" pitchFamily="34" charset="0"/>
              </a:rPr>
              <a:t>Профессиональное сознание учителя</a:t>
            </a:r>
            <a:endParaRPr lang="ru-RU" sz="4000" b="1" dirty="0">
              <a:blipFill>
                <a:blip r:embed="rId4"/>
                <a:stretch>
                  <a:fillRect/>
                </a:stretch>
              </a:blip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2128" y="3288432"/>
            <a:ext cx="921610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Century Gothic" pitchFamily="34" charset="0"/>
              </a:rPr>
              <a:t>Осуществляется самим человеком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80120" y="4152528"/>
            <a:ext cx="9361040" cy="1852208"/>
            <a:chOff x="31842" y="3180501"/>
            <a:chExt cx="3704662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1842" y="3180501"/>
              <a:ext cx="3704662" cy="90000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ru-RU" sz="1600" dirty="0">
                <a:latin typeface="Century Gothic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6096" y="3449139"/>
              <a:ext cx="3200400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lvl="0" algn="ctr"/>
              <a:endParaRPr lang="ru-RU" sz="1600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400008" y="6443674"/>
            <a:ext cx="9295128" cy="900000"/>
            <a:chOff x="8620" y="4512567"/>
            <a:chExt cx="3704662" cy="900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620" y="4512567"/>
              <a:ext cx="3704662" cy="90000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ru-RU" sz="1600" dirty="0">
                <a:latin typeface="Century Gothic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0080" y="4670180"/>
              <a:ext cx="3200400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lvl="0" algn="ctr"/>
              <a:r>
                <a:rPr lang="ru-RU" sz="2800" b="1" dirty="0" smtClean="0">
                  <a:solidFill>
                    <a:srgbClr val="002060"/>
                  </a:solidFill>
                  <a:latin typeface="Century Gothic" pitchFamily="34" charset="0"/>
                </a:rPr>
                <a:t>Закрепление в профессии</a:t>
              </a:r>
              <a:endParaRPr lang="ru-RU" sz="2800" b="1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57132" y="7872434"/>
            <a:ext cx="9343344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</a:rPr>
              <a:t>Оценка уровня профессиональной подготовленности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9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1397148" cy="12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35"/>
          <p:cNvGrpSpPr/>
          <p:nvPr/>
        </p:nvGrpSpPr>
        <p:grpSpPr>
          <a:xfrm>
            <a:off x="0" y="300006"/>
            <a:ext cx="10289232" cy="1476260"/>
            <a:chOff x="-4043348" y="840160"/>
            <a:chExt cx="10619019" cy="14606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4043348" y="840160"/>
              <a:ext cx="10619019" cy="761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4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ОБУЧЕНИЕ  (</a:t>
              </a:r>
              <a:r>
                <a:rPr lang="en-US" sz="4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Learning</a:t>
              </a:r>
              <a:r>
                <a:rPr lang="ru-RU" sz="4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ru-RU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Стрелка вниз 34"/>
            <p:cNvSpPr/>
            <p:nvPr/>
          </p:nvSpPr>
          <p:spPr>
            <a:xfrm>
              <a:off x="280120" y="1617650"/>
              <a:ext cx="2579752" cy="683122"/>
            </a:xfrm>
            <a:prstGeom prst="downArrow">
              <a:avLst>
                <a:gd name="adj1" fmla="val 54791"/>
                <a:gd name="adj2" fmla="val 6476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Users\ф\Desktop\УМК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25"/>
          <a:stretch/>
        </p:blipFill>
        <p:spPr bwMode="auto">
          <a:xfrm>
            <a:off x="10001200" y="871510"/>
            <a:ext cx="2477385" cy="209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vepic.ru/4166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9192" y="3648472"/>
            <a:ext cx="2596896" cy="21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X:\Отдел развития партнерства и международных связей\фото_для_Асель\20130417_101647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80" r="35195" b="16966"/>
          <a:stretch/>
        </p:blipFill>
        <p:spPr bwMode="auto">
          <a:xfrm>
            <a:off x="9929192" y="6528792"/>
            <a:ext cx="2533588" cy="20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0" y="3984992"/>
            <a:ext cx="960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Переход от </a:t>
            </a:r>
            <a:r>
              <a:rPr lang="ru-RU" sz="3200" b="1" dirty="0" err="1" smtClean="0">
                <a:solidFill>
                  <a:srgbClr val="002060"/>
                </a:solidFill>
              </a:rPr>
              <a:t>знаниевой</a:t>
            </a:r>
            <a:r>
              <a:rPr lang="ru-RU" sz="3200" b="1" dirty="0" smtClean="0">
                <a:solidFill>
                  <a:srgbClr val="002060"/>
                </a:solidFill>
              </a:rPr>
              <a:t> парадигмы к </a:t>
            </a:r>
            <a:r>
              <a:rPr lang="ru-RU" sz="3200" b="1" dirty="0" err="1" smtClean="0">
                <a:solidFill>
                  <a:srgbClr val="002060"/>
                </a:solidFill>
              </a:rPr>
              <a:t>компетентностной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2128" y="1992288"/>
            <a:ext cx="9216100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ОБУЧЕНИЕ В ТЕЧЕНИЕ ВСЕЙ ЖИЗНИ</a:t>
            </a:r>
            <a:endParaRPr lang="ru-RU" sz="4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2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0" y="6579527"/>
            <a:ext cx="12493725" cy="3021673"/>
            <a:chOff x="-360150" y="8370761"/>
            <a:chExt cx="7033273" cy="1861100"/>
          </a:xfrm>
        </p:grpSpPr>
        <p:pic>
          <p:nvPicPr>
            <p:cNvPr id="5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 rot="16200000">
              <a:off x="5357984" y="8764638"/>
              <a:ext cx="1429807" cy="1200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-360150" y="8370761"/>
              <a:ext cx="2468273" cy="186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6600" b="1" dirty="0" smtClean="0">
                <a:solidFill>
                  <a:srgbClr val="C00000"/>
                </a:solidFill>
              </a:rPr>
              <a:t>Индивидуальная 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траектория развития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marL="480060" marR="0" lvl="0" indent="-480060" algn="ctr" defTabSz="128016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педагога представляет собой целенаправленно проектируемую дифференцированную образовательную программу, обеспечивающую педагогу разработку и реализацию личной программы развития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профессиональной компетентности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 осуществлении методического сопровождения его профессионального развития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67169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Мониторинг курсовой подготовки ИПР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68152" y="1200200"/>
          <a:ext cx="11522075" cy="737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"/>
            <a:ext cx="11521440" cy="134421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Повышение квалификации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10800000" flipH="1" flipV="1">
            <a:off x="1" y="1"/>
            <a:ext cx="1397148" cy="12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5400000">
            <a:off x="11450519" y="-9159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ф\Desktop\Буклет_РНМЦ_каз_новый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51" t="67308" r="5330"/>
          <a:stretch/>
        </p:blipFill>
        <p:spPr bwMode="auto">
          <a:xfrm>
            <a:off x="0" y="8658252"/>
            <a:ext cx="5285438" cy="9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4322" y="1157262"/>
          <a:ext cx="11593287" cy="7726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5544616"/>
                <a:gridCol w="2232247"/>
              </a:tblGrid>
              <a:tr h="99560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Год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Тема курсов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Кол-во ИПР</a:t>
                      </a:r>
                      <a:endParaRPr lang="ru-RU" sz="4000" dirty="0"/>
                    </a:p>
                  </a:txBody>
                  <a:tcPr/>
                </a:tc>
              </a:tr>
              <a:tr h="156930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2012г.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</a:t>
                      </a: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филиал АО "НЦПК "Өрлеу“ г.Кокшетау </a:t>
                      </a:r>
                      <a:endParaRPr lang="ru-RU" sz="2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Методика разработки модульных программ, основанных на компетенциях</a:t>
                      </a:r>
                      <a:endParaRPr lang="ru-RU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/>
                </a:tc>
              </a:tr>
              <a:tr h="156930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2013г. 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филиал АО "НЦПК 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"Өрлеу“ г.Кокшетау </a:t>
                      </a:r>
                      <a:endParaRPr lang="ru-RU" sz="2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Дуальная система в профессиональном образовании</a:t>
                      </a:r>
                      <a:endParaRPr lang="ru-RU" sz="2800" b="1" dirty="0" smtClean="0"/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</a:tr>
              <a:tr h="1569301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2014г. АО "НЦПК "</a:t>
                      </a: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Өрлеу</a:t>
                      </a:r>
                      <a:r>
                        <a:rPr lang="ru-RU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РИПКСО </a:t>
                      </a:r>
                      <a:r>
                        <a:rPr lang="ru-RU" sz="2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г.Алматы</a:t>
                      </a:r>
                      <a:endParaRPr lang="ru-RU" sz="2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Инновационные технологии обучения обучение в профобразовании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</a:tr>
              <a:tr h="1569301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2015г.</a:t>
                      </a: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филиал АО "НЦПК 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"Өрлеу“ г.Кокшетау </a:t>
                      </a:r>
                      <a:endParaRPr lang="ru-RU" sz="2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эффективного образовательного процесса  с использованием ИКТ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080" y="728634"/>
            <a:ext cx="11521440" cy="7847995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   Планирование профессионального роста</a:t>
            </a:r>
          </a:p>
          <a:p>
            <a:pPr algn="ctr">
              <a:buNone/>
            </a:pPr>
            <a:endParaRPr lang="ru-RU" sz="6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КАРТА</a:t>
            </a:r>
          </a:p>
          <a:p>
            <a:pPr algn="ctr">
              <a:buNone/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ПРОФЕССИОНАЛЬНОГО РОСТА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744816"/>
            <a:ext cx="5104656" cy="2496344"/>
            <a:chOff x="0" y="5697949"/>
            <a:chExt cx="6486288" cy="3903251"/>
          </a:xfrm>
        </p:grpSpPr>
        <p:pic>
          <p:nvPicPr>
            <p:cNvPr id="5" name="Picture 4" descr="C:\Users\ф\Desktop\фон_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094" b="51205"/>
            <a:stretch/>
          </p:blipFill>
          <p:spPr bwMode="auto">
            <a:xfrm>
              <a:off x="5179453" y="8286750"/>
              <a:ext cx="1306835" cy="131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ф\Desktop\Буклет_РНМЦ_каз_новый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851" t="50000" r="5330"/>
            <a:stretch/>
          </p:blipFill>
          <p:spPr bwMode="auto">
            <a:xfrm>
              <a:off x="0" y="5697949"/>
              <a:ext cx="5176664" cy="3903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 rot="5400000">
            <a:off x="11162488" y="254936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ф\Desktop\Буклет_РНМЦ_каз_новый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7" t="12607" r="77921" b="69918"/>
          <a:stretch/>
        </p:blipFill>
        <p:spPr bwMode="auto">
          <a:xfrm>
            <a:off x="352128" y="336104"/>
            <a:ext cx="1341919" cy="13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900074" y="3014650"/>
            <a:ext cx="11472898" cy="1285884"/>
          </a:xfrm>
          <a:prstGeom prst="downArrow">
            <a:avLst>
              <a:gd name="adj1" fmla="val 50000"/>
              <a:gd name="adj2" fmla="val 745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ОРИ _ВСЕ!!!\ОРи апрель\IMG_20160415_225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622"/>
            <a:ext cx="12801600" cy="960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196</Words>
  <Application>Microsoft Office PowerPoint</Application>
  <PresentationFormat>A3 (297x420 мм)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Индивидуальная  траектория развития </vt:lpstr>
      <vt:lpstr>Мониторинг курсовой подготовки ИПР</vt:lpstr>
      <vt:lpstr>Повышение квалификации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АДЛАН</dc:creator>
  <cp:lastModifiedBy>Светлана</cp:lastModifiedBy>
  <cp:revision>733</cp:revision>
  <cp:lastPrinted>2014-08-20T12:17:21Z</cp:lastPrinted>
  <dcterms:created xsi:type="dcterms:W3CDTF">2014-08-07T04:26:01Z</dcterms:created>
  <dcterms:modified xsi:type="dcterms:W3CDTF">2016-06-10T05:15:17Z</dcterms:modified>
</cp:coreProperties>
</file>