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265" r:id="rId3"/>
    <p:sldId id="272" r:id="rId4"/>
    <p:sldId id="273" r:id="rId5"/>
    <p:sldId id="271" r:id="rId6"/>
    <p:sldId id="269" r:id="rId7"/>
    <p:sldId id="270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63" r:id="rId18"/>
  </p:sldIdLst>
  <p:sldSz cx="12801600" cy="9601200" type="A3"/>
  <p:notesSz cx="6797675" cy="9928225"/>
  <p:defaultTextStyle>
    <a:defPPr>
      <a:defRPr lang="ru-RU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489A8"/>
    <a:srgbClr val="33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9473" autoAdjust="0"/>
    <p:restoredTop sz="94660"/>
  </p:normalViewPr>
  <p:slideViewPr>
    <p:cSldViewPr>
      <p:cViewPr varScale="1">
        <p:scale>
          <a:sx n="52" d="100"/>
          <a:sy n="52" d="100"/>
        </p:scale>
        <p:origin x="-1764" y="-90"/>
      </p:cViewPr>
      <p:guideLst>
        <p:guide orient="horz" pos="4385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0374425663242812E-2"/>
          <c:y val="5.0511350939229434E-2"/>
          <c:w val="0.62106581598632882"/>
          <c:h val="0.8180993913740782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2012-2013 учебный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510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количество ИПР, прошедших КПК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2013-2014 учебный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количество ИПР, прошедших КПК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2014-2015 учебный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количество ИПР, прошедших КПК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</c:ser>
        <c:axId val="48437120"/>
        <c:axId val="48438656"/>
      </c:barChart>
      <c:catAx>
        <c:axId val="48437120"/>
        <c:scaling>
          <c:orientation val="minMax"/>
        </c:scaling>
        <c:axPos val="b"/>
        <c:tickLblPos val="nextTo"/>
        <c:crossAx val="48438656"/>
        <c:crosses val="autoZero"/>
        <c:auto val="1"/>
        <c:lblAlgn val="ctr"/>
        <c:lblOffset val="100"/>
      </c:catAx>
      <c:valAx>
        <c:axId val="48438656"/>
        <c:scaling>
          <c:orientation val="minMax"/>
        </c:scaling>
        <c:axPos val="l"/>
        <c:majorGridlines/>
        <c:numFmt formatCode="General" sourceLinked="1"/>
        <c:tickLblPos val="nextTo"/>
        <c:crossAx val="48437120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75049928072851479"/>
          <c:y val="0.21117352815867949"/>
          <c:w val="0.22966054291436225"/>
          <c:h val="0.40343819755910992"/>
        </c:manualLayout>
      </c:layout>
      <c:txPr>
        <a:bodyPr/>
        <a:lstStyle/>
        <a:p>
          <a:pPr>
            <a:defRPr sz="1710" baseline="0"/>
          </a:pPr>
          <a:endParaRPr lang="ru-RU"/>
        </a:p>
      </c:txPr>
    </c:legend>
    <c:plotVisOnly val="1"/>
  </c:chart>
  <c:spPr>
    <a:gradFill>
      <a:gsLst>
        <a:gs pos="0">
          <a:schemeClr val="accent1">
            <a:lumMod val="20000"/>
            <a:lumOff val="80000"/>
          </a:scheme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  <a:scene3d>
      <a:camera prst="orthographicFront"/>
      <a:lightRig rig="threePt" dir="t"/>
    </a:scene3d>
    <a:sp3d>
      <a:bevelT w="165100" prst="coolSlant"/>
    </a:sp3d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3D37A-2AE6-4AB6-843A-58AD0E829AF3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65F89-0C4E-4CC1-894E-7795826CA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62755-9033-4E81-90B7-E2FAB60E7999}" type="slidenum">
              <a:rPr lang="ru-RU">
                <a:latin typeface="Arial" pitchFamily="34" charset="0"/>
              </a:rPr>
              <a:pPr/>
              <a:t>3</a:t>
            </a:fld>
            <a:endParaRPr lang="ru-RU">
              <a:latin typeface="Arial" pitchFamily="34" charset="0"/>
            </a:endParaRPr>
          </a:p>
        </p:txBody>
      </p:sp>
      <p:sp>
        <p:nvSpPr>
          <p:cNvPr id="34819" name="Rectangle 16"/>
          <p:cNvSpPr txBox="1">
            <a:spLocks noGrp="1" noChangeArrowheads="1"/>
          </p:cNvSpPr>
          <p:nvPr/>
        </p:nvSpPr>
        <p:spPr bwMode="auto">
          <a:xfrm>
            <a:off x="3848869" y="9430091"/>
            <a:ext cx="2933071" cy="4808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393700" hangingPunct="0">
              <a:lnSpc>
                <a:spcPct val="93000"/>
              </a:lnSpc>
              <a:buSzPct val="100000"/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</a:pPr>
            <a:fld id="{93EEA054-2E00-4C14-A39E-AD8A619879E9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 defTabSz="393700" hangingPunct="0">
                <a:lnSpc>
                  <a:spcPct val="93000"/>
                </a:lnSpc>
                <a:buSzPct val="100000"/>
                <a:tabLst>
                  <a:tab pos="0" algn="l"/>
                  <a:tab pos="392113" algn="l"/>
                  <a:tab pos="785813" algn="l"/>
                  <a:tab pos="1179513" algn="l"/>
                  <a:tab pos="1574800" algn="l"/>
                  <a:tab pos="1968500" algn="l"/>
                  <a:tab pos="2362200" algn="l"/>
                  <a:tab pos="2755900" algn="l"/>
                  <a:tab pos="3149600" algn="l"/>
                  <a:tab pos="3543300" algn="l"/>
                  <a:tab pos="3937000" algn="l"/>
                  <a:tab pos="4330700" algn="l"/>
                  <a:tab pos="4724400" algn="l"/>
                  <a:tab pos="5119688" algn="l"/>
                  <a:tab pos="5513388" algn="l"/>
                  <a:tab pos="5907088" algn="l"/>
                  <a:tab pos="6300788" algn="l"/>
                  <a:tab pos="6694488" algn="l"/>
                  <a:tab pos="7088188" algn="l"/>
                  <a:tab pos="7481888" algn="l"/>
                  <a:tab pos="7875588" algn="l"/>
                </a:tabLst>
              </a:pPr>
              <a:t>3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2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55650"/>
            <a:ext cx="4940300" cy="3706813"/>
          </a:xfrm>
          <a:solidFill>
            <a:srgbClr val="FFFFFF"/>
          </a:solidFill>
          <a:ln/>
        </p:spPr>
      </p:sp>
      <p:sp>
        <p:nvSpPr>
          <p:cNvPr id="348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907"/>
            <a:ext cx="5423979" cy="4453912"/>
          </a:xfrm>
          <a:noFill/>
          <a:ln/>
        </p:spPr>
        <p:txBody>
          <a:bodyPr wrap="none" lIns="0" tIns="0" rIns="0" bIns="0" anchor="ctr"/>
          <a:lstStyle/>
          <a:p>
            <a:pPr defTabSz="449263"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ф\Desktop\Буклет_РНМЦ_каз_новый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7" t="12607" r="77921" b="69918"/>
          <a:stretch/>
        </p:blipFill>
        <p:spPr bwMode="auto">
          <a:xfrm rot="5400000">
            <a:off x="11450519" y="-9159"/>
            <a:ext cx="1341919" cy="13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80120" y="7104856"/>
            <a:ext cx="5104656" cy="2496344"/>
            <a:chOff x="0" y="5697949"/>
            <a:chExt cx="6486288" cy="3903251"/>
          </a:xfrm>
        </p:grpSpPr>
        <p:pic>
          <p:nvPicPr>
            <p:cNvPr id="2052" name="Picture 4" descr="C:\Users\ф\Desktop\фон_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7094" b="51205"/>
            <a:stretch/>
          </p:blipFill>
          <p:spPr bwMode="auto">
            <a:xfrm>
              <a:off x="5179453" y="8286750"/>
              <a:ext cx="1306835" cy="1313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s\ф\Desktop\Буклет_РНМЦ_каз_новый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4851" t="50000" r="5330"/>
            <a:stretch/>
          </p:blipFill>
          <p:spPr bwMode="auto">
            <a:xfrm>
              <a:off x="0" y="5697949"/>
              <a:ext cx="5176664" cy="3903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C:\Users\ф\Desktop\лого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128" y="696144"/>
            <a:ext cx="157626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ф\Desktop\лого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528" y="848544"/>
            <a:ext cx="157626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C:\Users\Светлана\Desktop\Доделать 2015 (2)\эмблема\Логотип АТК 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32" y="585758"/>
            <a:ext cx="2870426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304456" y="592196"/>
            <a:ext cx="914406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Ақмола облысы білім басқармасының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«Есіл ауданы, Есіл қаласы, №7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агротехникалық колледжі»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коммуналдық мемлекеттік мекемесі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3576464"/>
            <a:ext cx="1237746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НАУЧНО-МЕТОДИЧЕСКИЕ АСПЕКТЫ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ПОСТРОЕНИЯ  ИНДИВИДУАЛЬНОЙ ТРАЕКТОРИИ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ПРОФЕССИОНАЛЬНОГО РАЗВИТИЯ ПЕДАГОГА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СВЕТЕ ПАРАДИГМЫ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«ОБУЧЕНИЕ В ТЕЧЕНИЕ ВСЕЙ ЖИЗНИ»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248672" y="7273553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DilleniaUPC" pitchFamily="18" charset="-34"/>
              </a:rPr>
              <a:t>Методист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DilleniaUPC" pitchFamily="18" charset="-34"/>
              </a:rPr>
              <a:t> АТК №7        </a:t>
            </a:r>
            <a:r>
              <a:rPr kumimoji="0" lang="ru-RU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DilleniaUPC" pitchFamily="18" charset="-34"/>
              </a:rPr>
              <a:t>С.Марусанич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50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8392" y="384493"/>
            <a:ext cx="8208912" cy="1600200"/>
          </a:xfrm>
        </p:spPr>
        <p:txBody>
          <a:bodyPr/>
          <a:lstStyle/>
          <a:p>
            <a:r>
              <a:rPr lang="ru-RU" dirty="0" smtClean="0"/>
              <a:t>Приложение №3 </a:t>
            </a:r>
            <a:endParaRPr lang="ru-RU" dirty="0"/>
          </a:p>
        </p:txBody>
      </p:sp>
      <p:pic>
        <p:nvPicPr>
          <p:cNvPr id="4" name="Picture 5" descr="C:\Users\ф\Desktop\Буклет_РНМЦ_каз_новый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851" t="50000" r="5330"/>
          <a:stretch/>
        </p:blipFill>
        <p:spPr bwMode="auto">
          <a:xfrm>
            <a:off x="0" y="6096744"/>
            <a:ext cx="12801600" cy="35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ф\Desktop\Буклет_РНМЦ_каз_новый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7" t="12607" r="77921" b="69918"/>
          <a:stretch/>
        </p:blipFill>
        <p:spPr bwMode="auto">
          <a:xfrm rot="10800000" flipH="1" flipV="1">
            <a:off x="1" y="1"/>
            <a:ext cx="2741504" cy="24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728392" y="3504456"/>
            <a:ext cx="8208912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6224" y="3216424"/>
            <a:ext cx="105131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презентация творческой мастерской преподавателя русского языка и литературы, творческий отчёт мастера </a:t>
            </a:r>
            <a:r>
              <a:rPr lang="ru-RU" sz="4000" b="1" dirty="0" err="1" smtClean="0">
                <a:solidFill>
                  <a:srgbClr val="C00000"/>
                </a:solidFill>
              </a:rPr>
              <a:t>п</a:t>
            </a:r>
            <a:r>
              <a:rPr lang="ru-RU" sz="4000" b="1" dirty="0" smtClean="0">
                <a:solidFill>
                  <a:srgbClr val="C00000"/>
                </a:solidFill>
              </a:rPr>
              <a:t>/о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8392" y="384493"/>
            <a:ext cx="8208912" cy="1600200"/>
          </a:xfrm>
        </p:spPr>
        <p:txBody>
          <a:bodyPr/>
          <a:lstStyle/>
          <a:p>
            <a:r>
              <a:rPr lang="ru-RU" dirty="0" smtClean="0"/>
              <a:t>Приложение №4 </a:t>
            </a:r>
            <a:endParaRPr lang="ru-RU" dirty="0"/>
          </a:p>
        </p:txBody>
      </p:sp>
      <p:pic>
        <p:nvPicPr>
          <p:cNvPr id="4" name="Picture 5" descr="C:\Users\ф\Desktop\Буклет_РНМЦ_каз_новый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851" t="50000" r="5330"/>
          <a:stretch/>
        </p:blipFill>
        <p:spPr bwMode="auto">
          <a:xfrm>
            <a:off x="0" y="6096744"/>
            <a:ext cx="12801600" cy="35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ф\Desktop\Буклет_РНМЦ_каз_новый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7" t="12607" r="77921" b="69918"/>
          <a:stretch/>
        </p:blipFill>
        <p:spPr bwMode="auto">
          <a:xfrm rot="10800000" flipH="1" flipV="1">
            <a:off x="1" y="1"/>
            <a:ext cx="2741504" cy="24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728392" y="3504456"/>
            <a:ext cx="8208912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6224" y="3216424"/>
            <a:ext cx="10513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карта профессионального роста ИПР </a:t>
            </a:r>
            <a:r>
              <a:rPr lang="ru-RU" sz="4000" b="1" dirty="0" err="1" smtClean="0">
                <a:solidFill>
                  <a:srgbClr val="C00000"/>
                </a:solidFill>
              </a:rPr>
              <a:t>ТиПО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8392" y="384493"/>
            <a:ext cx="8208912" cy="1600200"/>
          </a:xfrm>
        </p:spPr>
        <p:txBody>
          <a:bodyPr/>
          <a:lstStyle/>
          <a:p>
            <a:r>
              <a:rPr lang="ru-RU" dirty="0" smtClean="0"/>
              <a:t>Приложение №5 </a:t>
            </a:r>
            <a:endParaRPr lang="ru-RU" dirty="0"/>
          </a:p>
        </p:txBody>
      </p:sp>
      <p:pic>
        <p:nvPicPr>
          <p:cNvPr id="4" name="Picture 5" descr="C:\Users\ф\Desktop\Буклет_РНМЦ_каз_новый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851" t="50000" r="5330"/>
          <a:stretch/>
        </p:blipFill>
        <p:spPr bwMode="auto">
          <a:xfrm>
            <a:off x="0" y="6096744"/>
            <a:ext cx="12801600" cy="35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ф\Desktop\Буклет_РНМЦ_каз_новый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7" t="12607" r="77921" b="69918"/>
          <a:stretch/>
        </p:blipFill>
        <p:spPr bwMode="auto">
          <a:xfrm rot="10800000" flipH="1" flipV="1">
            <a:off x="1" y="1"/>
            <a:ext cx="2741504" cy="24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728392" y="3504456"/>
            <a:ext cx="8208912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6224" y="3216424"/>
            <a:ext cx="105131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Положение о рейтинговой оценке деятельности ИПР колледжа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8392" y="384493"/>
            <a:ext cx="8208912" cy="1600200"/>
          </a:xfrm>
        </p:spPr>
        <p:txBody>
          <a:bodyPr/>
          <a:lstStyle/>
          <a:p>
            <a:r>
              <a:rPr lang="ru-RU" dirty="0" smtClean="0"/>
              <a:t>Приложение №6 </a:t>
            </a:r>
            <a:endParaRPr lang="ru-RU" dirty="0"/>
          </a:p>
        </p:txBody>
      </p:sp>
      <p:pic>
        <p:nvPicPr>
          <p:cNvPr id="4" name="Picture 5" descr="C:\Users\ф\Desktop\Буклет_РНМЦ_каз_новый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851" t="50000" r="5330"/>
          <a:stretch/>
        </p:blipFill>
        <p:spPr bwMode="auto">
          <a:xfrm>
            <a:off x="0" y="6096744"/>
            <a:ext cx="12801600" cy="35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ф\Desktop\Буклет_РНМЦ_каз_новый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7" t="12607" r="77921" b="69918"/>
          <a:stretch/>
        </p:blipFill>
        <p:spPr bwMode="auto">
          <a:xfrm rot="10800000" flipH="1" flipV="1">
            <a:off x="1" y="1"/>
            <a:ext cx="2741504" cy="24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728392" y="3504456"/>
            <a:ext cx="8208912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6224" y="3216424"/>
            <a:ext cx="105131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Электронные методические пособия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мастера </a:t>
            </a:r>
            <a:r>
              <a:rPr lang="ru-RU" sz="4000" b="1" dirty="0" err="1" smtClean="0">
                <a:solidFill>
                  <a:srgbClr val="C00000"/>
                </a:solidFill>
              </a:rPr>
              <a:t>п</a:t>
            </a:r>
            <a:r>
              <a:rPr lang="ru-RU" sz="4000" b="1" dirty="0" smtClean="0">
                <a:solidFill>
                  <a:srgbClr val="C00000"/>
                </a:solidFill>
              </a:rPr>
              <a:t>/о Рахматуллиной Н.Н.</a:t>
            </a:r>
            <a:endParaRPr lang="ru-RU" sz="40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160" y="480120"/>
            <a:ext cx="11521440" cy="815707"/>
          </a:xfrm>
        </p:spPr>
        <p:txBody>
          <a:bodyPr>
            <a:normAutofit fontScale="90000"/>
          </a:bodyPr>
          <a:lstStyle/>
          <a:p>
            <a:r>
              <a:rPr lang="ru-RU" sz="5300" b="1" i="1" dirty="0" smtClean="0">
                <a:solidFill>
                  <a:srgbClr val="C00000"/>
                </a:solidFill>
              </a:rPr>
              <a:t/>
            </a:r>
            <a:br>
              <a:rPr lang="ru-RU" sz="5300" b="1" i="1" dirty="0" smtClean="0">
                <a:solidFill>
                  <a:srgbClr val="C00000"/>
                </a:solidFill>
              </a:rPr>
            </a:br>
            <a:r>
              <a:rPr lang="ru-RU" sz="5300" b="1" i="1" dirty="0" smtClean="0">
                <a:solidFill>
                  <a:srgbClr val="C00000"/>
                </a:solidFill>
              </a:rPr>
              <a:t>РЕФЛЕКСИЯ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080" y="1488232"/>
            <a:ext cx="11521440" cy="708839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• </a:t>
            </a:r>
            <a:r>
              <a:rPr lang="ru-RU" i="1" u="sng" dirty="0" smtClean="0"/>
              <a:t>Учитель сельской местности, 37 лет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i="1" u="sng" dirty="0" smtClean="0"/>
              <a:t>Домохозяйка с 2 детьми, 24 года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i="1" u="sng" dirty="0" smtClean="0"/>
              <a:t>Нейрохирург, 40 лет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i="1" u="sng" dirty="0" smtClean="0"/>
              <a:t>Африканский студент, 19 лет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i="1" u="sng" dirty="0" smtClean="0"/>
              <a:t>Глухая и слепая девушка, 18 лет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i="1" u="sng" dirty="0" smtClean="0"/>
              <a:t>Инженер, 31 год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i="1" u="sng" dirty="0" smtClean="0"/>
              <a:t>Депутат парламента, 53 года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i="1" u="sng" dirty="0" smtClean="0"/>
              <a:t>Чукча, в прошлом оленевод, 45 лет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i="1" u="sng" dirty="0" smtClean="0"/>
              <a:t>Французская стюардесса, 27 лет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2"/>
            <a:ext cx="11521440" cy="2687915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C00000"/>
                </a:solidFill>
              </a:rPr>
              <a:t>Нет недостижимых целей – есть высокий коэффициент лени, недостаток смекалки и запас отговорок.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1000statusov.org/wp-content/uploads/2011/11/46987641_uspeh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300" y="3144416"/>
            <a:ext cx="6673924" cy="505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Никто не может вернуться в прошлое и изменить свой старт,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но можно стартовать сейчас и изменить свой финиш!!!</a:t>
            </a:r>
            <a:endParaRPr lang="ru-RU" sz="54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5400" dirty="0" smtClean="0">
                <a:solidFill>
                  <a:srgbClr val="C00000"/>
                </a:solidFill>
              </a:rPr>
              <a:t> 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6744816"/>
            <a:ext cx="5104656" cy="2496344"/>
            <a:chOff x="0" y="5697949"/>
            <a:chExt cx="6486288" cy="3903251"/>
          </a:xfrm>
        </p:grpSpPr>
        <p:pic>
          <p:nvPicPr>
            <p:cNvPr id="5" name="Picture 4" descr="C:\Users\ф\Desktop\фон_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7094" b="51205"/>
            <a:stretch/>
          </p:blipFill>
          <p:spPr bwMode="auto">
            <a:xfrm>
              <a:off x="5179453" y="8286750"/>
              <a:ext cx="1306835" cy="1313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C:\Users\ф\Desktop\Буклет_РНМЦ_каз_новый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4851" t="50000" r="5330"/>
            <a:stretch/>
          </p:blipFill>
          <p:spPr bwMode="auto">
            <a:xfrm>
              <a:off x="0" y="5697949"/>
              <a:ext cx="5176664" cy="3903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3" descr="C:\Users\ф\Desktop\Буклет_РНМЦ_каз_новый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7" t="12607" r="77921" b="69918"/>
          <a:stretch/>
        </p:blipFill>
        <p:spPr bwMode="auto">
          <a:xfrm rot="5400000">
            <a:off x="11162488" y="254936"/>
            <a:ext cx="1341919" cy="13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ф\Desktop\Буклет_РНМЦ_каз_новый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7" t="12607" r="77921" b="69918"/>
          <a:stretch/>
        </p:blipFill>
        <p:spPr bwMode="auto">
          <a:xfrm>
            <a:off x="352128" y="336104"/>
            <a:ext cx="1341919" cy="13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312" y="4144977"/>
            <a:ext cx="92240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  <a:latin typeface="Century Gothic" pitchFamily="34" charset="0"/>
                <a:cs typeface="Courier New" pitchFamily="49" charset="0"/>
              </a:rPr>
              <a:t>Спасибо за внимание!</a:t>
            </a:r>
            <a:endParaRPr lang="ru-RU" sz="6000" b="1" dirty="0">
              <a:solidFill>
                <a:schemeClr val="tx2"/>
              </a:solidFill>
              <a:latin typeface="Century Gothic" pitchFamily="34" charset="0"/>
              <a:cs typeface="Courier New" pitchFamily="49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7104856"/>
            <a:ext cx="5104656" cy="2496344"/>
            <a:chOff x="0" y="5697949"/>
            <a:chExt cx="6486288" cy="3903251"/>
          </a:xfrm>
        </p:grpSpPr>
        <p:pic>
          <p:nvPicPr>
            <p:cNvPr id="6" name="Picture 4" descr="C:\Users\ф\Desktop\фон_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7094" b="51205"/>
            <a:stretch/>
          </p:blipFill>
          <p:spPr bwMode="auto">
            <a:xfrm>
              <a:off x="5179453" y="8286750"/>
              <a:ext cx="1306835" cy="1313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" descr="C:\Users\ф\Desktop\Буклет_РНМЦ_каз_новый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4851" t="50000" r="5330"/>
            <a:stretch/>
          </p:blipFill>
          <p:spPr bwMode="auto">
            <a:xfrm>
              <a:off x="0" y="5697949"/>
              <a:ext cx="5176664" cy="3903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3" descr="C:\Users\ф\Desktop\Буклет_РНМЦ_каз_новый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7" t="12607" r="77921" b="69918"/>
          <a:stretch/>
        </p:blipFill>
        <p:spPr bwMode="auto">
          <a:xfrm rot="5400000">
            <a:off x="11450519" y="-9159"/>
            <a:ext cx="1341919" cy="13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9553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690867" y="608455"/>
            <a:ext cx="1843137" cy="951785"/>
            <a:chOff x="10745591" y="8554881"/>
            <a:chExt cx="1843137" cy="951785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1273" r="1000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5591" y="8554881"/>
              <a:ext cx="1843137" cy="951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10793726" y="8786586"/>
              <a:ext cx="178446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АО «РНМЦ»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36104" y="2200756"/>
            <a:ext cx="12457384" cy="4832092"/>
            <a:chOff x="136104" y="2208312"/>
            <a:chExt cx="12457384" cy="483209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36104" y="2208312"/>
              <a:ext cx="6400874" cy="483209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«</a:t>
              </a:r>
              <a:r>
                <a:rPr lang="kk-KZ" sz="2200" dirty="0" smtClean="0">
                  <a:latin typeface="Arial" pitchFamily="34" charset="0"/>
                  <a:cs typeface="Arial" pitchFamily="34" charset="0"/>
                </a:rPr>
                <a:t>Елімізге бойына ата-бабаларымыздын </a:t>
              </a:r>
              <a:br>
                <a:rPr lang="kk-KZ" sz="2200" dirty="0" smtClean="0">
                  <a:latin typeface="Arial" pitchFamily="34" charset="0"/>
                  <a:cs typeface="Arial" pitchFamily="34" charset="0"/>
                </a:rPr>
              </a:br>
              <a:r>
                <a:rPr lang="kk-KZ" sz="2200" dirty="0" smtClean="0">
                  <a:latin typeface="Arial" pitchFamily="34" charset="0"/>
                  <a:cs typeface="Arial" pitchFamily="34" charset="0"/>
                </a:rPr>
                <a:t>елмен жерге деген сүйіспеншілік қасиеті дарыған, егеменді елімізге аянбай қызмет </a:t>
              </a:r>
              <a:br>
                <a:rPr lang="kk-KZ" sz="2200" dirty="0" smtClean="0">
                  <a:latin typeface="Arial" pitchFamily="34" charset="0"/>
                  <a:cs typeface="Arial" pitchFamily="34" charset="0"/>
                </a:rPr>
              </a:br>
              <a:r>
                <a:rPr lang="kk-KZ" sz="2200" dirty="0" smtClean="0">
                  <a:latin typeface="Arial" pitchFamily="34" charset="0"/>
                  <a:cs typeface="Arial" pitchFamily="34" charset="0"/>
                </a:rPr>
                <a:t>ететін, ой-өрісі кен, алғыр да жүректі, сауатты</a:t>
              </a:r>
              <a:br>
                <a:rPr lang="kk-KZ" sz="2200" dirty="0" smtClean="0">
                  <a:latin typeface="Arial" pitchFamily="34" charset="0"/>
                  <a:cs typeface="Arial" pitchFamily="34" charset="0"/>
                </a:rPr>
              </a:br>
              <a:r>
                <a:rPr lang="kk-KZ" sz="2200" dirty="0" smtClean="0">
                  <a:latin typeface="Arial" pitchFamily="34" charset="0"/>
                  <a:cs typeface="Arial" pitchFamily="34" charset="0"/>
                </a:rPr>
                <a:t>да салауатты азаматтар қажет» </a:t>
              </a:r>
            </a:p>
            <a:p>
              <a:pPr algn="r"/>
              <a:r>
                <a:rPr lang="kk-KZ" sz="2200" i="1" dirty="0" smtClean="0">
                  <a:latin typeface="Arial" pitchFamily="34" charset="0"/>
                  <a:cs typeface="Arial" pitchFamily="34" charset="0"/>
                </a:rPr>
                <a:t>Қазақстан Республикасының Президенті </a:t>
              </a:r>
            </a:p>
            <a:p>
              <a:pPr algn="r"/>
              <a:r>
                <a:rPr lang="ru-RU" sz="2200" i="1" dirty="0" smtClean="0">
                  <a:latin typeface="Arial" pitchFamily="34" charset="0"/>
                  <a:cs typeface="Arial" pitchFamily="34" charset="0"/>
                </a:rPr>
                <a:t>	      Н. Ә. Назарбаев</a:t>
              </a:r>
            </a:p>
            <a:p>
              <a:pPr algn="just"/>
              <a:endParaRPr lang="ru-RU" sz="22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«Мы должны создать гибкую, открытую, непрерывно развивающуюся и доступную систему технического и профессионального образования» </a:t>
              </a:r>
            </a:p>
            <a:p>
              <a:pPr algn="r"/>
              <a:r>
                <a:rPr lang="ru-RU" sz="2200" i="1" dirty="0" smtClean="0">
                  <a:latin typeface="Arial" pitchFamily="34" charset="0"/>
                  <a:cs typeface="Arial" pitchFamily="34" charset="0"/>
                </a:rPr>
                <a:t>Президент Республики Казахстан </a:t>
              </a:r>
            </a:p>
            <a:p>
              <a:pPr algn="r"/>
              <a:r>
                <a:rPr lang="ru-RU" sz="2200" i="1" dirty="0" smtClean="0">
                  <a:latin typeface="Arial" pitchFamily="34" charset="0"/>
                  <a:cs typeface="Arial" pitchFamily="34" charset="0"/>
                </a:rPr>
                <a:t>Н.А. Назарбаев </a:t>
              </a:r>
              <a:endParaRPr lang="ru-RU" sz="2200" i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8" name="Picture 4" descr="http://tengrinews.kz/userdata/news/2012/news_210584/thumb_b/photo_49754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275" r="12497"/>
            <a:stretch/>
          </p:blipFill>
          <p:spPr bwMode="auto">
            <a:xfrm>
              <a:off x="6596461" y="2225040"/>
              <a:ext cx="5997027" cy="4728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3" descr="C:\Users\ф\Desktop\Буклет_РНМЦ_каз_новый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7" t="12607" r="77921" b="69918"/>
          <a:stretch/>
        </p:blipFill>
        <p:spPr bwMode="auto">
          <a:xfrm rot="10800000">
            <a:off x="11459681" y="8240959"/>
            <a:ext cx="1341919" cy="13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0" y="7104856"/>
            <a:ext cx="5104656" cy="2496344"/>
            <a:chOff x="0" y="5697949"/>
            <a:chExt cx="6486288" cy="3903251"/>
          </a:xfrm>
        </p:grpSpPr>
        <p:pic>
          <p:nvPicPr>
            <p:cNvPr id="14" name="Picture 4" descr="C:\Users\ф\Desktop\фон_2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7094" b="51205"/>
            <a:stretch/>
          </p:blipFill>
          <p:spPr bwMode="auto">
            <a:xfrm>
              <a:off x="5179453" y="8286750"/>
              <a:ext cx="1306835" cy="1313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" descr="C:\Users\ф\Desktop\Буклет_РНМЦ_каз_новый1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4851" t="50000" r="5330"/>
            <a:stretch/>
          </p:blipFill>
          <p:spPr bwMode="auto">
            <a:xfrm>
              <a:off x="0" y="5697949"/>
              <a:ext cx="5176664" cy="3903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5" descr="C:\Users\ф\Desktop\Буклет_РНМЦ_каз_новый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760" t="83956" r="5330"/>
          <a:stretch/>
        </p:blipFill>
        <p:spPr bwMode="auto">
          <a:xfrm flipV="1">
            <a:off x="0" y="-1"/>
            <a:ext cx="2036997" cy="91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618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640081" y="382270"/>
            <a:ext cx="11499215" cy="1584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16123" tIns="58062" rIns="116123" bIns="58062" anchor="ctr"/>
          <a:lstStyle/>
          <a:p>
            <a:pPr defTabSz="1160145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640081" y="2246949"/>
            <a:ext cx="11499215" cy="63163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16123" tIns="58062" rIns="116123" bIns="58062" anchor="ctr"/>
          <a:lstStyle/>
          <a:p>
            <a:pPr defTabSz="1160145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168313" cy="960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48272" y="336104"/>
            <a:ext cx="10979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blipFill>
                  <a:blip r:embed="rId4"/>
                  <a:stretch>
                    <a:fillRect/>
                  </a:stretch>
                </a:blipFill>
                <a:latin typeface="Century Gothic" pitchFamily="34" charset="0"/>
              </a:rPr>
              <a:t>Профессиональное сознание учителя</a:t>
            </a:r>
            <a:endParaRPr lang="ru-RU" sz="4000" b="1" dirty="0">
              <a:blipFill>
                <a:blip r:embed="rId4"/>
                <a:stretch>
                  <a:fillRect/>
                </a:stretch>
              </a:blipFill>
              <a:latin typeface="Century Gothic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52128" y="3288432"/>
            <a:ext cx="9216100" cy="578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smtClean="0">
                <a:solidFill>
                  <a:srgbClr val="002060"/>
                </a:solidFill>
                <a:latin typeface="Century Gothic" pitchFamily="34" charset="0"/>
              </a:rPr>
              <a:t>Осуществляется самим человеком</a:t>
            </a:r>
            <a:endParaRPr lang="ru-RU" sz="28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280120" y="4152528"/>
            <a:ext cx="9361040" cy="1852208"/>
            <a:chOff x="31842" y="3180501"/>
            <a:chExt cx="3704662" cy="900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1842" y="3180501"/>
              <a:ext cx="3704662" cy="900000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endParaRPr lang="ru-RU" sz="1600" dirty="0">
                <a:latin typeface="Century Gothic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56096" y="3449139"/>
              <a:ext cx="3200400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lvl="0" algn="ctr"/>
              <a:endParaRPr lang="ru-RU" sz="1600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4" name="Группа 13"/>
          <p:cNvGrpSpPr/>
          <p:nvPr/>
        </p:nvGrpSpPr>
        <p:grpSpPr>
          <a:xfrm>
            <a:off x="400008" y="6443674"/>
            <a:ext cx="9295128" cy="900000"/>
            <a:chOff x="8620" y="4512567"/>
            <a:chExt cx="3704662" cy="900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8620" y="4512567"/>
              <a:ext cx="3704662" cy="900000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endParaRPr lang="ru-RU" sz="1600" dirty="0">
                <a:latin typeface="Century Gothic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20080" y="4670180"/>
              <a:ext cx="3200400" cy="52322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lvl="0" algn="ctr"/>
              <a:r>
                <a:rPr lang="ru-RU" sz="2800" b="1" dirty="0" smtClean="0">
                  <a:solidFill>
                    <a:srgbClr val="002060"/>
                  </a:solidFill>
                  <a:latin typeface="Century Gothic" pitchFamily="34" charset="0"/>
                </a:rPr>
                <a:t>Закрепление в профессии</a:t>
              </a:r>
              <a:endParaRPr lang="ru-RU" sz="2800" b="1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57132" y="7872434"/>
            <a:ext cx="9343344" cy="10556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Оценка уровня профессиональной подготовленности</a:t>
            </a:r>
            <a:endParaRPr lang="ru-RU" sz="28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29" name="Picture 3" descr="C:\Users\ф\Desktop\Буклет_РНМЦ_каз_новый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7" t="12607" r="77921" b="69918"/>
          <a:stretch/>
        </p:blipFill>
        <p:spPr bwMode="auto">
          <a:xfrm rot="10800000" flipH="1" flipV="1">
            <a:off x="1" y="1"/>
            <a:ext cx="1397148" cy="12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35"/>
          <p:cNvGrpSpPr/>
          <p:nvPr/>
        </p:nvGrpSpPr>
        <p:grpSpPr>
          <a:xfrm>
            <a:off x="0" y="300006"/>
            <a:ext cx="10289232" cy="1476260"/>
            <a:chOff x="-4043348" y="840160"/>
            <a:chExt cx="10619019" cy="146061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-4043348" y="840160"/>
              <a:ext cx="10619019" cy="761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4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ОБУЧЕНИЕ  (</a:t>
              </a:r>
              <a:r>
                <a:rPr lang="en-US" sz="4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Learning</a:t>
              </a:r>
              <a:r>
                <a:rPr lang="ru-RU" sz="4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ru-RU" sz="4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Стрелка вниз 34"/>
            <p:cNvSpPr/>
            <p:nvPr/>
          </p:nvSpPr>
          <p:spPr>
            <a:xfrm>
              <a:off x="280120" y="1617650"/>
              <a:ext cx="2579752" cy="683122"/>
            </a:xfrm>
            <a:prstGeom prst="downArrow">
              <a:avLst>
                <a:gd name="adj1" fmla="val 54791"/>
                <a:gd name="adj2" fmla="val 64766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C:\Users\ф\Desktop\УМК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325"/>
          <a:stretch/>
        </p:blipFill>
        <p:spPr bwMode="auto">
          <a:xfrm>
            <a:off x="10001200" y="871510"/>
            <a:ext cx="2477385" cy="209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avepic.ru/41666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9192" y="3648472"/>
            <a:ext cx="2596896" cy="210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X:\Отдел развития партнерства и международных связей\фото_для_Асель\20130417_101647 (2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80" r="35195" b="16966"/>
          <a:stretch/>
        </p:blipFill>
        <p:spPr bwMode="auto">
          <a:xfrm>
            <a:off x="9929192" y="6528792"/>
            <a:ext cx="2533588" cy="209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0" y="3984992"/>
            <a:ext cx="9601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Переход от </a:t>
            </a:r>
            <a:r>
              <a:rPr lang="ru-RU" sz="3200" b="1" dirty="0" err="1" smtClean="0">
                <a:solidFill>
                  <a:srgbClr val="002060"/>
                </a:solidFill>
              </a:rPr>
              <a:t>знаниевой</a:t>
            </a:r>
            <a:r>
              <a:rPr lang="ru-RU" sz="3200" b="1" dirty="0" smtClean="0">
                <a:solidFill>
                  <a:srgbClr val="002060"/>
                </a:solidFill>
              </a:rPr>
              <a:t> парадигмы к </a:t>
            </a:r>
            <a:r>
              <a:rPr lang="ru-RU" sz="3200" b="1" dirty="0" err="1" smtClean="0">
                <a:solidFill>
                  <a:srgbClr val="002060"/>
                </a:solidFill>
              </a:rPr>
              <a:t>компетентностной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2128" y="1992288"/>
            <a:ext cx="9216100" cy="7831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entury Gothic" pitchFamily="34" charset="0"/>
              </a:rPr>
              <a:t>ОБУЧЕНИЕ В ТЕЧЕНИЕ ВСЕЙ ЖИЗНИ</a:t>
            </a:r>
            <a:endParaRPr lang="ru-RU" sz="4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25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Содержимое 3"/>
          <p:cNvGrpSpPr>
            <a:grpSpLocks noGrp="1"/>
          </p:cNvGrpSpPr>
          <p:nvPr>
            <p:ph idx="1"/>
          </p:nvPr>
        </p:nvGrpSpPr>
        <p:grpSpPr>
          <a:xfrm>
            <a:off x="0" y="6579527"/>
            <a:ext cx="12493725" cy="3021673"/>
            <a:chOff x="-360150" y="8370761"/>
            <a:chExt cx="7033273" cy="1861100"/>
          </a:xfrm>
        </p:grpSpPr>
        <p:pic>
          <p:nvPicPr>
            <p:cNvPr id="5" name="Picture 4" descr="C:\Users\ф\Desktop\фон_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7094" b="51205"/>
            <a:stretch/>
          </p:blipFill>
          <p:spPr bwMode="auto">
            <a:xfrm rot="16200000">
              <a:off x="5357984" y="8764638"/>
              <a:ext cx="1429807" cy="1200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C:\Users\ф\Desktop\Буклет_РНМЦ_каз_новый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4851" t="50000" r="5330"/>
            <a:stretch/>
          </p:blipFill>
          <p:spPr bwMode="auto">
            <a:xfrm>
              <a:off x="-360150" y="8370761"/>
              <a:ext cx="2468273" cy="186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6600" b="1" dirty="0" smtClean="0">
                <a:solidFill>
                  <a:srgbClr val="C00000"/>
                </a:solidFill>
              </a:rPr>
              <a:t>Индивидуальная </a:t>
            </a:r>
            <a:br>
              <a:rPr lang="ru-RU" sz="6600" b="1" dirty="0" smtClean="0">
                <a:solidFill>
                  <a:srgbClr val="C00000"/>
                </a:solidFill>
              </a:rPr>
            </a:br>
            <a:r>
              <a:rPr lang="ru-RU" sz="6600" b="1" dirty="0" smtClean="0">
                <a:solidFill>
                  <a:srgbClr val="C00000"/>
                </a:solidFill>
              </a:rPr>
              <a:t>траектория развития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marL="480060" marR="0" lvl="0" indent="-480060" algn="ctr" defTabSz="128016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педагога представляет собой целенаправленно проектируемую дифференцированную образовательную программу, обеспечивающую педагогу разработку и реализацию личной программы развития </a:t>
            </a: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профессиональной компетентности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при осуществлении методического сопровождения его профессионального развития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1"/>
            <a:ext cx="11521440" cy="134421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Повышение квалификации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ф\Desktop\Буклет_РНМЦ_каз_новый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7" t="12607" r="77921" b="69918"/>
          <a:stretch/>
        </p:blipFill>
        <p:spPr bwMode="auto">
          <a:xfrm rot="10800000" flipH="1" flipV="1">
            <a:off x="1" y="1"/>
            <a:ext cx="1397148" cy="12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ф\Desktop\Буклет_РНМЦ_каз_новый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7" t="12607" r="77921" b="69918"/>
          <a:stretch/>
        </p:blipFill>
        <p:spPr bwMode="auto">
          <a:xfrm rot="5400000">
            <a:off x="11450519" y="-9159"/>
            <a:ext cx="1341919" cy="13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ф\Desktop\Буклет_РНМЦ_каз_новый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851" t="67308" r="5330"/>
          <a:stretch/>
        </p:blipFill>
        <p:spPr bwMode="auto">
          <a:xfrm>
            <a:off x="0" y="8658252"/>
            <a:ext cx="5285438" cy="94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68152" y="1416223"/>
          <a:ext cx="11593287" cy="7726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5544616"/>
                <a:gridCol w="2232247"/>
              </a:tblGrid>
              <a:tr h="995604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Год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Тема курсов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Кол-во ИПР</a:t>
                      </a:r>
                      <a:endParaRPr lang="ru-RU" sz="4000" dirty="0"/>
                    </a:p>
                  </a:txBody>
                  <a:tcPr/>
                </a:tc>
              </a:tr>
              <a:tr h="1569301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2012г.</a:t>
                      </a: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 </a:t>
                      </a:r>
                      <a:r>
                        <a:rPr lang="kk-KZ" sz="2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филиал АО "НЦПК "Өрлеу“ г.Кокшетау </a:t>
                      </a:r>
                      <a:endParaRPr lang="ru-RU" sz="25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Методика разработки модульных программ, основанных на компетенциях</a:t>
                      </a:r>
                      <a:endParaRPr lang="ru-RU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25</a:t>
                      </a:r>
                      <a:endParaRPr lang="ru-RU" b="1" dirty="0"/>
                    </a:p>
                  </a:txBody>
                  <a:tcPr/>
                </a:tc>
              </a:tr>
              <a:tr h="1569301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2013г. </a:t>
                      </a: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филиал АО "НЦПК </a:t>
                      </a: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"Өрлеу“ г.Кокшетау </a:t>
                      </a:r>
                      <a:endParaRPr lang="ru-RU" sz="25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Дуальная система в профессиональном образовании</a:t>
                      </a:r>
                      <a:endParaRPr lang="ru-RU" sz="2800" b="1" dirty="0" smtClean="0"/>
                    </a:p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27</a:t>
                      </a:r>
                      <a:endParaRPr lang="ru-RU" b="1" dirty="0"/>
                    </a:p>
                  </a:txBody>
                  <a:tcPr/>
                </a:tc>
              </a:tr>
              <a:tr h="1569301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2014г. АО "НЦПК "</a:t>
                      </a:r>
                      <a:r>
                        <a:rPr lang="ru-RU" sz="25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Өрлеу</a:t>
                      </a:r>
                      <a:r>
                        <a:rPr lang="ru-RU" sz="2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 РИПКСО </a:t>
                      </a:r>
                      <a:r>
                        <a:rPr lang="ru-RU" sz="25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г.Алматы</a:t>
                      </a:r>
                      <a:endParaRPr lang="ru-RU" sz="25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Инновационные технологии обучения обучение в профобразовании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27</a:t>
                      </a:r>
                      <a:endParaRPr lang="ru-RU" b="1" dirty="0"/>
                    </a:p>
                  </a:txBody>
                  <a:tcPr/>
                </a:tc>
              </a:tr>
              <a:tr h="1569301"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2015г.</a:t>
                      </a:r>
                      <a:r>
                        <a:rPr lang="kk-KZ" sz="2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филиал АО "НЦПК </a:t>
                      </a: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"Өрлеу“ г.Кокшетау </a:t>
                      </a:r>
                      <a:endParaRPr lang="ru-RU" sz="25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эффективного образовательного процесса  с использованием ИКТ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27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671691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Мониторинг курсовой подготовки ИПР</a:t>
            </a:r>
            <a:endParaRPr lang="ru-RU" sz="4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68152" y="1200200"/>
          <a:ext cx="11522075" cy="7377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8392" y="384493"/>
            <a:ext cx="8208912" cy="1600200"/>
          </a:xfrm>
        </p:spPr>
        <p:txBody>
          <a:bodyPr/>
          <a:lstStyle/>
          <a:p>
            <a:r>
              <a:rPr lang="ru-RU" dirty="0" smtClean="0"/>
              <a:t>Приложение №1 </a:t>
            </a:r>
            <a:endParaRPr lang="ru-RU" dirty="0"/>
          </a:p>
        </p:txBody>
      </p:sp>
      <p:pic>
        <p:nvPicPr>
          <p:cNvPr id="4" name="Picture 5" descr="C:\Users\ф\Desktop\Буклет_РНМЦ_каз_новый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851" t="50000" r="5330"/>
          <a:stretch/>
        </p:blipFill>
        <p:spPr bwMode="auto">
          <a:xfrm>
            <a:off x="0" y="6096744"/>
            <a:ext cx="12801600" cy="35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ф\Desktop\Буклет_РНМЦ_каз_новый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7" t="12607" r="77921" b="69918"/>
          <a:stretch/>
        </p:blipFill>
        <p:spPr bwMode="auto">
          <a:xfrm rot="10800000" flipH="1" flipV="1">
            <a:off x="1" y="1"/>
            <a:ext cx="2741504" cy="24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728392" y="3504456"/>
            <a:ext cx="8208912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6224" y="3216424"/>
            <a:ext cx="105131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методический тренинг-семинар: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 «Формирование профессиональной  компетенции  преподавателя </a:t>
            </a:r>
            <a:r>
              <a:rPr lang="ru-RU" sz="4000" b="1" dirty="0" err="1" smtClean="0">
                <a:solidFill>
                  <a:srgbClr val="C00000"/>
                </a:solidFill>
              </a:rPr>
              <a:t>ТиПО</a:t>
            </a:r>
            <a:r>
              <a:rPr lang="ru-RU" sz="4000" b="1" dirty="0" smtClean="0">
                <a:solidFill>
                  <a:srgbClr val="C00000"/>
                </a:solidFill>
              </a:rPr>
              <a:t>»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8392" y="384493"/>
            <a:ext cx="8208912" cy="1600200"/>
          </a:xfrm>
        </p:spPr>
        <p:txBody>
          <a:bodyPr/>
          <a:lstStyle/>
          <a:p>
            <a:r>
              <a:rPr lang="ru-RU" dirty="0" smtClean="0"/>
              <a:t>Приложение №2 </a:t>
            </a:r>
            <a:endParaRPr lang="ru-RU" dirty="0"/>
          </a:p>
        </p:txBody>
      </p:sp>
      <p:pic>
        <p:nvPicPr>
          <p:cNvPr id="4" name="Picture 5" descr="C:\Users\ф\Desktop\Буклет_РНМЦ_каз_новый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851" t="50000" r="5330"/>
          <a:stretch/>
        </p:blipFill>
        <p:spPr bwMode="auto">
          <a:xfrm>
            <a:off x="0" y="6096744"/>
            <a:ext cx="12801600" cy="35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ф\Desktop\Буклет_РНМЦ_каз_новый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7" t="12607" r="77921" b="69918"/>
          <a:stretch/>
        </p:blipFill>
        <p:spPr bwMode="auto">
          <a:xfrm rot="10800000" flipH="1" flipV="1">
            <a:off x="1" y="1"/>
            <a:ext cx="2741504" cy="24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728392" y="3504456"/>
            <a:ext cx="8208912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6224" y="3216424"/>
            <a:ext cx="10513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План самообразования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1879</TotalTime>
  <Words>354</Words>
  <Application>Microsoft Office PowerPoint</Application>
  <PresentationFormat>A3 (297x420 мм)</PresentationFormat>
  <Paragraphs>82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Индивидуальная  траектория развития </vt:lpstr>
      <vt:lpstr>Повышение квалификации</vt:lpstr>
      <vt:lpstr>Мониторинг курсовой подготовки ИПР</vt:lpstr>
      <vt:lpstr>Приложение №1 </vt:lpstr>
      <vt:lpstr>Приложение №2 </vt:lpstr>
      <vt:lpstr>Приложение №3 </vt:lpstr>
      <vt:lpstr>Приложение №4 </vt:lpstr>
      <vt:lpstr>Приложение №5 </vt:lpstr>
      <vt:lpstr>Приложение №6 </vt:lpstr>
      <vt:lpstr> РЕФЛЕКСИЯ </vt:lpstr>
      <vt:lpstr>Нет недостижимых целей – есть высокий коэффициент лени, недостаток смекалки и запас отговорок. 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АДЛАН</dc:creator>
  <cp:lastModifiedBy>Светлана</cp:lastModifiedBy>
  <cp:revision>727</cp:revision>
  <cp:lastPrinted>2014-08-20T12:17:21Z</cp:lastPrinted>
  <dcterms:created xsi:type="dcterms:W3CDTF">2014-08-07T04:26:01Z</dcterms:created>
  <dcterms:modified xsi:type="dcterms:W3CDTF">2015-08-14T10:41:04Z</dcterms:modified>
</cp:coreProperties>
</file>