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2" r:id="rId2"/>
    <p:sldId id="265" r:id="rId3"/>
    <p:sldId id="284" r:id="rId4"/>
    <p:sldId id="286" r:id="rId5"/>
    <p:sldId id="287" r:id="rId6"/>
    <p:sldId id="288" r:id="rId7"/>
    <p:sldId id="289" r:id="rId8"/>
    <p:sldId id="290" r:id="rId9"/>
    <p:sldId id="294" r:id="rId10"/>
    <p:sldId id="301" r:id="rId11"/>
    <p:sldId id="295" r:id="rId12"/>
    <p:sldId id="296" r:id="rId13"/>
    <p:sldId id="297" r:id="rId14"/>
    <p:sldId id="298" r:id="rId15"/>
    <p:sldId id="299" r:id="rId16"/>
    <p:sldId id="292" r:id="rId17"/>
    <p:sldId id="293" r:id="rId18"/>
    <p:sldId id="269" r:id="rId19"/>
    <p:sldId id="263" r:id="rId20"/>
  </p:sldIdLst>
  <p:sldSz cx="12801600" cy="9601200" type="A3"/>
  <p:notesSz cx="6797675" cy="9928225"/>
  <p:defaultTextStyle>
    <a:defPPr>
      <a:defRPr lang="ru-RU"/>
    </a:defPPr>
    <a:lvl1pPr marL="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489A8"/>
    <a:srgbClr val="3366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snapVertSplitter="1" vertBarState="minimized" horzBarState="maximized">
    <p:restoredLeft sz="9473" autoAdjust="0"/>
    <p:restoredTop sz="94660"/>
  </p:normalViewPr>
  <p:slideViewPr>
    <p:cSldViewPr>
      <p:cViewPr varScale="1">
        <p:scale>
          <a:sx n="50" d="100"/>
          <a:sy n="50" d="100"/>
        </p:scale>
        <p:origin x="-1464" y="-96"/>
      </p:cViewPr>
      <p:guideLst>
        <p:guide orient="horz" pos="4385"/>
        <p:guide pos="40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F3D37A-2AE6-4AB6-843A-58AD0E829AF3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65F89-0C4E-4CC1-894E-7795826CA3B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0120" y="2982596"/>
            <a:ext cx="10881360" cy="205803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81160" y="384494"/>
            <a:ext cx="2880360" cy="81921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40080" y="384494"/>
            <a:ext cx="8427720" cy="819213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238" y="6169661"/>
            <a:ext cx="1088136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11238" y="4069399"/>
            <a:ext cx="10881360" cy="2100262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008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40080" y="2240281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7480" y="2240281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149158"/>
            <a:ext cx="5656263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0080" y="3044825"/>
            <a:ext cx="5656263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03036" y="2149158"/>
            <a:ext cx="5658485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503036" y="3044825"/>
            <a:ext cx="5658485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1" y="382270"/>
            <a:ext cx="4211638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5070" y="382271"/>
            <a:ext cx="7156450" cy="8194358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0081" y="2009141"/>
            <a:ext cx="4211638" cy="6567488"/>
          </a:xfrm>
        </p:spPr>
        <p:txBody>
          <a:bodyPr/>
          <a:lstStyle>
            <a:lvl1pPr marL="0" indent="0">
              <a:buNone/>
              <a:defRPr sz="20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9203" y="6720840"/>
            <a:ext cx="768096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9203" y="857885"/>
            <a:ext cx="7680960" cy="5760720"/>
          </a:xfrm>
        </p:spPr>
        <p:txBody>
          <a:bodyPr/>
          <a:lstStyle>
            <a:lvl1pPr marL="0" indent="0">
              <a:buNone/>
              <a:defRPr sz="4500"/>
            </a:lvl1pPr>
            <a:lvl2pPr marL="640080" indent="0">
              <a:buNone/>
              <a:defRPr sz="3900"/>
            </a:lvl2pPr>
            <a:lvl3pPr marL="1280160" indent="0">
              <a:buNone/>
              <a:defRPr sz="340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9203" y="7514273"/>
            <a:ext cx="7680960" cy="1126807"/>
          </a:xfrm>
        </p:spPr>
        <p:txBody>
          <a:bodyPr/>
          <a:lstStyle>
            <a:lvl1pPr marL="0" indent="0">
              <a:buNone/>
              <a:defRPr sz="20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384493"/>
            <a:ext cx="11521440" cy="1600200"/>
          </a:xfrm>
          <a:prstGeom prst="rect">
            <a:avLst/>
          </a:prstGeom>
        </p:spPr>
        <p:txBody>
          <a:bodyPr vert="horz" lIns="128016" tIns="64008" rIns="128016" bIns="6400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240281"/>
            <a:ext cx="11521440" cy="6336348"/>
          </a:xfrm>
          <a:prstGeom prst="rect">
            <a:avLst/>
          </a:prstGeom>
        </p:spPr>
        <p:txBody>
          <a:bodyPr vert="horz" lIns="128016" tIns="64008" rIns="128016" bIns="6400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80160" rtl="0" eaLnBrk="1" latinLnBrk="0" hangingPunct="1"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0060" indent="-480060" algn="l" defTabSz="1280160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0130" indent="-400050" algn="l" defTabSz="1280160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ф\Desktop\Буклет_РНМЦ_каз_новый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127" t="12607" r="77921" b="69918"/>
          <a:stretch/>
        </p:blipFill>
        <p:spPr bwMode="auto">
          <a:xfrm rot="5400000">
            <a:off x="11450519" y="-9159"/>
            <a:ext cx="1341919" cy="13602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280120" y="7104856"/>
            <a:ext cx="5104656" cy="2496344"/>
            <a:chOff x="0" y="5697949"/>
            <a:chExt cx="6486288" cy="3903251"/>
          </a:xfrm>
        </p:grpSpPr>
        <p:pic>
          <p:nvPicPr>
            <p:cNvPr id="2052" name="Picture 4" descr="C:\Users\ф\Desktop\фон_2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67094" b="51205"/>
            <a:stretch/>
          </p:blipFill>
          <p:spPr bwMode="auto">
            <a:xfrm>
              <a:off x="5179453" y="8286750"/>
              <a:ext cx="1306835" cy="131343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C:\Users\ф\Desktop\Буклет_РНМЦ_каз_новый1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4851" t="50000" r="5330"/>
            <a:stretch/>
          </p:blipFill>
          <p:spPr bwMode="auto">
            <a:xfrm>
              <a:off x="0" y="5697949"/>
              <a:ext cx="5176664" cy="390325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2" descr="C:\Users\ф\Desktop\лого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28" y="696144"/>
            <a:ext cx="1576264" cy="14401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ф\Desktop\лого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28" y="848544"/>
            <a:ext cx="1576264" cy="14401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C:\Users\Светлана\Desktop\Доделать 2015 (2)\эмблема\Логотип АТК 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32" y="585758"/>
            <a:ext cx="2870426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3304456" y="592196"/>
            <a:ext cx="9144064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Ақмола облысы білім басқармасының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«Есіл ауданы, Есіл қаласы, №7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агротехникалық колледжі» 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коммуналдық мемлекеттік мекемесі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6186486" y="6943741"/>
            <a:ext cx="46434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DilleniaUPC" pitchFamily="18" charset="-34"/>
              </a:rPr>
              <a:t>Мастер </a:t>
            </a:r>
            <a:r>
              <a:rPr kumimoji="0" lang="ru-RU" sz="24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DilleniaUPC" pitchFamily="18" charset="-34"/>
              </a:rPr>
              <a:t>п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DilleniaUPC" pitchFamily="18" charset="-34"/>
              </a:rPr>
              <a:t>/о           Ткачев Р.С.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DilleniaUPC" pitchFamily="18" charset="-34"/>
            </a:endParaRP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400008" y="3228964"/>
            <a:ext cx="1193014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Aharoni" pitchFamily="2" charset="-79"/>
              </a:rPr>
              <a:t>ПРОФЕССИОНАЛЬНО-ЛИЧНОСТНАЯ ГОТОВНОСТЬ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Aharoni" pitchFamily="2" charset="-79"/>
              </a:rPr>
              <a:t> ПРЕПОДАВАТЕЛЕЙ И МАСТЕРОВ П/О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Aharoni" pitchFamily="2" charset="-79"/>
              </a:rPr>
              <a:t>К ДЕЯТЕЛЬНОСТИ</a:t>
            </a:r>
            <a:r>
              <a:rPr kumimoji="0" lang="ru-RU" sz="36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Aharoni" pitchFamily="2" charset="-79"/>
              </a:rPr>
              <a:t>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Aharoni" pitchFamily="2" charset="-79"/>
              </a:rPr>
              <a:t>В МОДЕЛИ ОБРАЗОВАНИЯ,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Aharoni" pitchFamily="2" charset="-79"/>
              </a:rPr>
              <a:t>ОРИЕНТИРОВАННОЙ НА РЕЗУЛЬТАТ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 позиции молодого педагога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503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player.myshared.ru/9/951966/slides/slide_12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00008" y="0"/>
            <a:ext cx="12044402" cy="9372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сварщики\24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8702" y="1585890"/>
            <a:ext cx="4224867" cy="6337300"/>
          </a:xfrm>
          <a:prstGeom prst="rect">
            <a:avLst/>
          </a:prstGeom>
          <a:noFill/>
        </p:spPr>
      </p:pic>
      <p:pic>
        <p:nvPicPr>
          <p:cNvPr id="1027" name="Picture 3" descr="D:\сварщики\24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0866" y="1514452"/>
            <a:ext cx="4438659" cy="665798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D:\сварщики\24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655256">
            <a:off x="514896" y="884635"/>
            <a:ext cx="7181867" cy="4787911"/>
          </a:xfrm>
          <a:prstGeom prst="rect">
            <a:avLst/>
          </a:prstGeom>
          <a:noFill/>
        </p:spPr>
      </p:pic>
      <p:pic>
        <p:nvPicPr>
          <p:cNvPr id="2051" name="Picture 3" descr="D:\сварщики\24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57103">
            <a:off x="4478187" y="3298913"/>
            <a:ext cx="7667233" cy="51114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сварщики\25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400" y="563512"/>
            <a:ext cx="12020629" cy="8013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сварщики\25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46" y="514320"/>
            <a:ext cx="11799216" cy="78661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SAM_00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801600" cy="960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player.myshared.ru/9/951966/slides/slide_43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801600" cy="960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player.myshared.ru/9/951966/slides/slide_62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801600" cy="960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1"/>
            <a:ext cx="11521440" cy="1085823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Повышение квалификации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4" name="Picture 3" descr="C:\Users\ф\Desktop\Буклет_РНМЦ_каз_новый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127" t="12607" r="77921" b="69918"/>
          <a:stretch/>
        </p:blipFill>
        <p:spPr bwMode="auto">
          <a:xfrm rot="10800000" flipH="1" flipV="1">
            <a:off x="1" y="1"/>
            <a:ext cx="1397148" cy="12722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ф\Desktop\Буклет_РНМЦ_каз_новый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127" t="12607" r="77921" b="69918"/>
          <a:stretch/>
        </p:blipFill>
        <p:spPr bwMode="auto">
          <a:xfrm rot="5400000">
            <a:off x="11450519" y="-9159"/>
            <a:ext cx="1341919" cy="13602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ф\Desktop\Буклет_РНМЦ_каз_новый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851" t="67308" r="5330"/>
          <a:stretch/>
        </p:blipFill>
        <p:spPr bwMode="auto">
          <a:xfrm>
            <a:off x="0" y="8658252"/>
            <a:ext cx="5285438" cy="9429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42884" y="1157262"/>
          <a:ext cx="11787270" cy="68710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5579"/>
                <a:gridCol w="6981691"/>
              </a:tblGrid>
              <a:tr h="1354569"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Год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Содержание</a:t>
                      </a:r>
                      <a:endParaRPr lang="ru-RU" sz="4000" dirty="0"/>
                    </a:p>
                  </a:txBody>
                  <a:tcPr/>
                </a:tc>
              </a:tr>
              <a:tr h="1669585"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5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2015г.</a:t>
                      </a:r>
                      <a:r>
                        <a:rPr lang="kk-KZ" sz="25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филиал АО "НЦПК </a:t>
                      </a:r>
                    </a:p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25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"Өрлеу“ г.Кокшетау </a:t>
                      </a:r>
                      <a:endParaRPr lang="ru-RU" sz="25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Организация эффективного образовательного процесса  с использованием ИКТ</a:t>
                      </a:r>
                      <a:endParaRPr lang="ru-RU" sz="2800" b="1" dirty="0" smtClean="0"/>
                    </a:p>
                    <a:p>
                      <a:pPr algn="ctr"/>
                      <a:endParaRPr lang="ru-RU" sz="2800" b="1" dirty="0"/>
                    </a:p>
                  </a:txBody>
                  <a:tcPr/>
                </a:tc>
              </a:tr>
              <a:tr h="1621899">
                <a:tc>
                  <a:txBody>
                    <a:bodyPr/>
                    <a:lstStyle/>
                    <a:p>
                      <a:r>
                        <a:rPr lang="ru-RU" sz="25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</a:p>
                    <a:p>
                      <a:r>
                        <a:rPr lang="ru-RU" sz="25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25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ru-RU" sz="25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Январь 2016г. Кокшетау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5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25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Областной молодежный форум мастеров </a:t>
                      </a:r>
                      <a:r>
                        <a:rPr lang="ru-RU" sz="25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</a:t>
                      </a:r>
                      <a:r>
                        <a:rPr lang="ru-RU" sz="25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/о к 25-летию Независимости РК </a:t>
                      </a:r>
                      <a:endParaRPr lang="ru-RU" sz="2800" b="1" dirty="0"/>
                    </a:p>
                  </a:txBody>
                  <a:tcPr/>
                </a:tc>
              </a:tr>
              <a:tr h="1669585">
                <a:tc>
                  <a:txBody>
                    <a:bodyPr/>
                    <a:lstStyle/>
                    <a:p>
                      <a:endParaRPr lang="ru-RU" b="1" dirty="0" smtClean="0"/>
                    </a:p>
                    <a:p>
                      <a:r>
                        <a:rPr lang="ru-RU" sz="25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5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Февраль</a:t>
                      </a:r>
                      <a:r>
                        <a:rPr lang="ru-RU" sz="25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2016г. Кокшетау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5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25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Региональный Чемпионат </a:t>
                      </a:r>
                    </a:p>
                    <a:p>
                      <a:pPr algn="ctr"/>
                      <a:r>
                        <a:rPr lang="en-US" sz="25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WorldSkills</a:t>
                      </a:r>
                      <a:r>
                        <a:rPr lang="en-US" sz="25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Kazahstan</a:t>
                      </a:r>
                      <a:endParaRPr lang="ru-RU" sz="28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85312" y="4144977"/>
            <a:ext cx="92240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tx2"/>
                </a:solidFill>
                <a:latin typeface="Century Gothic" pitchFamily="34" charset="0"/>
                <a:cs typeface="Courier New" pitchFamily="49" charset="0"/>
              </a:rPr>
              <a:t>Спасибо за внимание!</a:t>
            </a:r>
            <a:endParaRPr lang="ru-RU" sz="6000" b="1" dirty="0">
              <a:solidFill>
                <a:schemeClr val="tx2"/>
              </a:solidFill>
              <a:latin typeface="Century Gothic" pitchFamily="34" charset="0"/>
              <a:cs typeface="Courier New" pitchFamily="49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0" y="7104856"/>
            <a:ext cx="5104656" cy="2496344"/>
            <a:chOff x="0" y="5697949"/>
            <a:chExt cx="6486288" cy="3903251"/>
          </a:xfrm>
        </p:grpSpPr>
        <p:pic>
          <p:nvPicPr>
            <p:cNvPr id="6" name="Picture 4" descr="C:\Users\ф\Desktop\фон_2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67094" b="51205"/>
            <a:stretch/>
          </p:blipFill>
          <p:spPr bwMode="auto">
            <a:xfrm>
              <a:off x="5179453" y="8286750"/>
              <a:ext cx="1306835" cy="131343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5" descr="C:\Users\ф\Desktop\Буклет_РНМЦ_каз_новый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4851" t="50000" r="5330"/>
            <a:stretch/>
          </p:blipFill>
          <p:spPr bwMode="auto">
            <a:xfrm>
              <a:off x="0" y="5697949"/>
              <a:ext cx="5176664" cy="390325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3" descr="C:\Users\ф\Desktop\Буклет_РНМЦ_каз_новый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127" t="12607" r="77921" b="69918"/>
          <a:stretch/>
        </p:blipFill>
        <p:spPr bwMode="auto">
          <a:xfrm rot="5400000">
            <a:off x="11450519" y="-9159"/>
            <a:ext cx="1341919" cy="13602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195538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0690867" y="608455"/>
            <a:ext cx="1843137" cy="951785"/>
            <a:chOff x="10745591" y="8554881"/>
            <a:chExt cx="1843137" cy="951785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ackgroundRemoval t="0" b="100000" l="1273" r="1000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5591" y="8554881"/>
              <a:ext cx="1843137" cy="9517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10793726" y="8786586"/>
              <a:ext cx="1784463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ru-RU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АО «РНМЦ»</a:t>
              </a: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136104" y="2200756"/>
            <a:ext cx="12457384" cy="4832092"/>
            <a:chOff x="136104" y="2208312"/>
            <a:chExt cx="12457384" cy="483209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136104" y="2208312"/>
              <a:ext cx="6400874" cy="483209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2200" dirty="0" smtClean="0">
                  <a:latin typeface="Arial" pitchFamily="34" charset="0"/>
                  <a:cs typeface="Arial" pitchFamily="34" charset="0"/>
                </a:rPr>
                <a:t>«</a:t>
              </a:r>
              <a:r>
                <a:rPr lang="kk-KZ" sz="2200" dirty="0" smtClean="0">
                  <a:latin typeface="Arial" pitchFamily="34" charset="0"/>
                  <a:cs typeface="Arial" pitchFamily="34" charset="0"/>
                </a:rPr>
                <a:t>Елімізге бойына ата-бабаларымыздын </a:t>
              </a:r>
              <a:br>
                <a:rPr lang="kk-KZ" sz="2200" dirty="0" smtClean="0">
                  <a:latin typeface="Arial" pitchFamily="34" charset="0"/>
                  <a:cs typeface="Arial" pitchFamily="34" charset="0"/>
                </a:rPr>
              </a:br>
              <a:r>
                <a:rPr lang="kk-KZ" sz="2200" dirty="0" smtClean="0">
                  <a:latin typeface="Arial" pitchFamily="34" charset="0"/>
                  <a:cs typeface="Arial" pitchFamily="34" charset="0"/>
                </a:rPr>
                <a:t>елмен жерге деген сүйіспеншілік қасиеті дарыған, егеменді елімізге аянбай қызмет </a:t>
              </a:r>
              <a:br>
                <a:rPr lang="kk-KZ" sz="2200" dirty="0" smtClean="0">
                  <a:latin typeface="Arial" pitchFamily="34" charset="0"/>
                  <a:cs typeface="Arial" pitchFamily="34" charset="0"/>
                </a:rPr>
              </a:br>
              <a:r>
                <a:rPr lang="kk-KZ" sz="2200" dirty="0" smtClean="0">
                  <a:latin typeface="Arial" pitchFamily="34" charset="0"/>
                  <a:cs typeface="Arial" pitchFamily="34" charset="0"/>
                </a:rPr>
                <a:t>ететін, ой-өрісі кен, алғыр да жүректі, сауатты</a:t>
              </a:r>
              <a:br>
                <a:rPr lang="kk-KZ" sz="2200" dirty="0" smtClean="0">
                  <a:latin typeface="Arial" pitchFamily="34" charset="0"/>
                  <a:cs typeface="Arial" pitchFamily="34" charset="0"/>
                </a:rPr>
              </a:br>
              <a:r>
                <a:rPr lang="kk-KZ" sz="2200" dirty="0" smtClean="0">
                  <a:latin typeface="Arial" pitchFamily="34" charset="0"/>
                  <a:cs typeface="Arial" pitchFamily="34" charset="0"/>
                </a:rPr>
                <a:t>да салауатты азаматтар қажет» </a:t>
              </a:r>
            </a:p>
            <a:p>
              <a:pPr algn="r"/>
              <a:r>
                <a:rPr lang="kk-KZ" sz="2200" i="1" dirty="0" smtClean="0">
                  <a:latin typeface="Arial" pitchFamily="34" charset="0"/>
                  <a:cs typeface="Arial" pitchFamily="34" charset="0"/>
                </a:rPr>
                <a:t>Қазақстан Республикасының Президенті </a:t>
              </a:r>
            </a:p>
            <a:p>
              <a:pPr algn="r"/>
              <a:r>
                <a:rPr lang="ru-RU" sz="2200" i="1" dirty="0" smtClean="0">
                  <a:latin typeface="Arial" pitchFamily="34" charset="0"/>
                  <a:cs typeface="Arial" pitchFamily="34" charset="0"/>
                </a:rPr>
                <a:t>	      Н. Ә. Назарбаев</a:t>
              </a:r>
            </a:p>
            <a:p>
              <a:pPr algn="just"/>
              <a:endParaRPr lang="ru-RU" sz="2200" dirty="0" smtClean="0">
                <a:latin typeface="Arial" pitchFamily="34" charset="0"/>
                <a:cs typeface="Arial" pitchFamily="34" charset="0"/>
              </a:endParaRPr>
            </a:p>
            <a:p>
              <a:pPr algn="just"/>
              <a:r>
                <a:rPr lang="ru-RU" sz="2200" dirty="0" smtClean="0">
                  <a:latin typeface="Arial" pitchFamily="34" charset="0"/>
                  <a:cs typeface="Arial" pitchFamily="34" charset="0"/>
                </a:rPr>
                <a:t>«Мы должны создать гибкую, открытую, непрерывно развивающуюся и доступную систему технического и профессионального образования» </a:t>
              </a:r>
            </a:p>
            <a:p>
              <a:pPr algn="r"/>
              <a:r>
                <a:rPr lang="ru-RU" sz="2200" i="1" dirty="0" smtClean="0">
                  <a:latin typeface="Arial" pitchFamily="34" charset="0"/>
                  <a:cs typeface="Arial" pitchFamily="34" charset="0"/>
                </a:rPr>
                <a:t>Президент Республики Казахстан </a:t>
              </a:r>
            </a:p>
            <a:p>
              <a:pPr algn="r"/>
              <a:r>
                <a:rPr lang="ru-RU" sz="2200" i="1" dirty="0" smtClean="0">
                  <a:latin typeface="Arial" pitchFamily="34" charset="0"/>
                  <a:cs typeface="Arial" pitchFamily="34" charset="0"/>
                </a:rPr>
                <a:t>Н.А. Назарбаев </a:t>
              </a:r>
              <a:endParaRPr lang="ru-RU" sz="2200" i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28" name="Picture 4" descr="http://tengrinews.kz/userdata/news/2012/news_210584/thumb_b/photo_49754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5275" r="12497"/>
            <a:stretch/>
          </p:blipFill>
          <p:spPr bwMode="auto">
            <a:xfrm>
              <a:off x="6596461" y="2225040"/>
              <a:ext cx="5997027" cy="472821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3" descr="C:\Users\ф\Desktop\Буклет_РНМЦ_каз_новый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127" t="12607" r="77921" b="69918"/>
          <a:stretch/>
        </p:blipFill>
        <p:spPr bwMode="auto">
          <a:xfrm rot="10800000">
            <a:off x="11459681" y="8240959"/>
            <a:ext cx="1341919" cy="13602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0" y="7104856"/>
            <a:ext cx="5104656" cy="2496344"/>
            <a:chOff x="0" y="5697949"/>
            <a:chExt cx="6486288" cy="3903251"/>
          </a:xfrm>
        </p:grpSpPr>
        <p:pic>
          <p:nvPicPr>
            <p:cNvPr id="14" name="Picture 4" descr="C:\Users\ф\Desktop\фон_2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67094" b="51205"/>
            <a:stretch/>
          </p:blipFill>
          <p:spPr bwMode="auto">
            <a:xfrm>
              <a:off x="5179453" y="8286750"/>
              <a:ext cx="1306835" cy="131343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5" descr="C:\Users\ф\Desktop\Буклет_РНМЦ_каз_новый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4851" t="50000" r="5330"/>
            <a:stretch/>
          </p:blipFill>
          <p:spPr bwMode="auto">
            <a:xfrm>
              <a:off x="0" y="5697949"/>
              <a:ext cx="5176664" cy="390325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5" descr="C:\Users\ф\Desktop\Буклет_РНМЦ_каз_новый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760" t="83956" r="5330"/>
          <a:stretch/>
        </p:blipFill>
        <p:spPr bwMode="auto">
          <a:xfrm flipV="1">
            <a:off x="0" y="-1"/>
            <a:ext cx="2036997" cy="9115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7618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player.myshared.ru/9/951966/slides/slide_4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801600" cy="960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043874" y="1943080"/>
            <a:ext cx="4071966" cy="464347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15312" y="1585890"/>
            <a:ext cx="4000528" cy="5283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0080" y="1085824"/>
            <a:ext cx="11521440" cy="807249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800" b="1" dirty="0" smtClean="0">
                <a:solidFill>
                  <a:srgbClr val="002060"/>
                </a:solidFill>
              </a:rPr>
              <a:t>Современный  мастер производственного обучения всегда должен помнить о том, что для своих учащихся он будет примером, на который ориентируются и которому подражают. Сколько усилий и труда он затратит, сколько вложит души, педагогического такта, </a:t>
            </a:r>
          </a:p>
          <a:p>
            <a:pPr algn="ctr">
              <a:buNone/>
            </a:pPr>
            <a:r>
              <a:rPr lang="ru-RU" sz="4800" b="1" dirty="0" smtClean="0">
                <a:solidFill>
                  <a:srgbClr val="002060"/>
                </a:solidFill>
              </a:rPr>
              <a:t>профессионального умения, любви, </a:t>
            </a:r>
          </a:p>
          <a:p>
            <a:pPr algn="ctr">
              <a:buNone/>
            </a:pPr>
            <a:r>
              <a:rPr lang="ru-RU" sz="4800" b="1" u="sng" dirty="0" smtClean="0">
                <a:solidFill>
                  <a:srgbClr val="002060"/>
                </a:solidFill>
              </a:rPr>
              <a:t>таков будет и конечный результат.</a:t>
            </a:r>
            <a:endParaRPr lang="ru-RU" sz="4000" b="1" u="sng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grpSp>
        <p:nvGrpSpPr>
          <p:cNvPr id="2" name="Группа 3"/>
          <p:cNvGrpSpPr/>
          <p:nvPr/>
        </p:nvGrpSpPr>
        <p:grpSpPr>
          <a:xfrm>
            <a:off x="0" y="7800996"/>
            <a:ext cx="2185958" cy="1583040"/>
            <a:chOff x="0" y="5697949"/>
            <a:chExt cx="6486288" cy="3903251"/>
          </a:xfrm>
        </p:grpSpPr>
        <p:pic>
          <p:nvPicPr>
            <p:cNvPr id="5" name="Picture 4" descr="C:\Users\ф\Desktop\фон_2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67094" b="51205"/>
            <a:stretch/>
          </p:blipFill>
          <p:spPr bwMode="auto">
            <a:xfrm>
              <a:off x="5179453" y="8286750"/>
              <a:ext cx="1306835" cy="131343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C:\Users\ф\Desktop\Буклет_РНМЦ_каз_новый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4851" t="50000" r="5330"/>
            <a:stretch/>
          </p:blipFill>
          <p:spPr bwMode="auto">
            <a:xfrm>
              <a:off x="0" y="5697949"/>
              <a:ext cx="5176664" cy="390325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3" descr="C:\Users\ф\Desktop\Буклет_РНМЦ_каз_новый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127" t="12607" r="77921" b="69918"/>
          <a:stretch/>
        </p:blipFill>
        <p:spPr bwMode="auto">
          <a:xfrm rot="5400000">
            <a:off x="11408949" y="256608"/>
            <a:ext cx="1097129" cy="11121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ф\Desktop\Буклет_РНМЦ_каз_новый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127" t="12607" r="77921" b="69918"/>
          <a:stretch/>
        </p:blipFill>
        <p:spPr bwMode="auto">
          <a:xfrm>
            <a:off x="352129" y="336104"/>
            <a:ext cx="905136" cy="9174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player.myshared.ru/9/951966/slides/slide_6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801600" cy="960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14322" y="300006"/>
            <a:ext cx="5072098" cy="392909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Picture 2" descr="C:\Users\Светлана\Desktop\ткачев\роман\20160623_16175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22" y="300006"/>
            <a:ext cx="5143536" cy="3857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player.myshared.ru/9/951966/slides/slide_7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801600" cy="960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71446" y="0"/>
            <a:ext cx="11690074" cy="408621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Picture 2" descr="C:\Users\Светлана\Desktop\ткачев\роман\IMG_32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570" y="228568"/>
            <a:ext cx="5679322" cy="3929090"/>
          </a:xfrm>
          <a:prstGeom prst="rect">
            <a:avLst/>
          </a:prstGeom>
          <a:noFill/>
        </p:spPr>
      </p:pic>
      <p:pic>
        <p:nvPicPr>
          <p:cNvPr id="7" name="Picture 4" descr="C:\Users\Светлана\Desktop\ткачев\роман\IMG_322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2238" y="371444"/>
            <a:ext cx="5681671" cy="37877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player.myshared.ru/9/951966/slides/slide_9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801600" cy="960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900602" y="371444"/>
            <a:ext cx="7286676" cy="564360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Светлана\Desktop\ткачев\роман\DSC_01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0602" y="442882"/>
            <a:ext cx="7626490" cy="5643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player.myshared.ru/9/951966/slides/slide_12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801600" cy="960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28570" y="300006"/>
            <a:ext cx="11858708" cy="142876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Светлана\Desktop\ткачев\роман\20160224_1431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884" y="442882"/>
            <a:ext cx="11501518" cy="86261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2171</TotalTime>
  <Words>104</Words>
  <Application>Microsoft Office PowerPoint</Application>
  <PresentationFormat>A3 (297x420 мм)</PresentationFormat>
  <Paragraphs>39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Повышение квалификации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АДЛАН</dc:creator>
  <cp:lastModifiedBy>Светлана</cp:lastModifiedBy>
  <cp:revision>767</cp:revision>
  <cp:lastPrinted>2014-08-20T12:17:21Z</cp:lastPrinted>
  <dcterms:created xsi:type="dcterms:W3CDTF">2014-08-07T04:26:01Z</dcterms:created>
  <dcterms:modified xsi:type="dcterms:W3CDTF">2017-03-13T08:13:37Z</dcterms:modified>
</cp:coreProperties>
</file>