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0" r:id="rId2"/>
    <p:sldId id="257" r:id="rId3"/>
    <p:sldId id="271" r:id="rId4"/>
    <p:sldId id="273" r:id="rId5"/>
    <p:sldId id="274" r:id="rId6"/>
    <p:sldId id="275" r:id="rId7"/>
    <p:sldId id="277" r:id="rId8"/>
    <p:sldId id="272" r:id="rId9"/>
    <p:sldId id="278" r:id="rId10"/>
    <p:sldId id="276" r:id="rId11"/>
    <p:sldId id="279" r:id="rId12"/>
    <p:sldId id="280" r:id="rId13"/>
    <p:sldId id="260" r:id="rId14"/>
    <p:sldId id="281" r:id="rId15"/>
    <p:sldId id="282" r:id="rId16"/>
    <p:sldId id="261" r:id="rId17"/>
    <p:sldId id="283" r:id="rId18"/>
    <p:sldId id="265" r:id="rId19"/>
    <p:sldId id="262" r:id="rId20"/>
    <p:sldId id="284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CC"/>
    <a:srgbClr val="5C2C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737FC5-E22E-4307-AD69-2296F9CBC448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C092B7B3-DA5C-4CA7-80D3-09B196739D42}">
      <dgm:prSet phldrT="[Текст]" custT="1"/>
      <dgm:spPr/>
      <dgm:t>
        <a:bodyPr/>
        <a:lstStyle/>
        <a:p>
          <a:r>
            <a:rPr lang="ru-RU" sz="1800" b="1" dirty="0">
              <a:solidFill>
                <a:sysClr val="windowText" lastClr="000000"/>
              </a:solidFill>
            </a:rPr>
            <a:t>1. неживая природа</a:t>
          </a:r>
        </a:p>
      </dgm:t>
    </dgm:pt>
    <dgm:pt modelId="{94F6C074-4F8B-4842-85B6-6864D7C72ED6}" type="parTrans" cxnId="{446F156C-4A94-403E-980B-CF84E2E2ADC1}">
      <dgm:prSet/>
      <dgm:spPr/>
      <dgm:t>
        <a:bodyPr/>
        <a:lstStyle/>
        <a:p>
          <a:endParaRPr lang="ru-RU"/>
        </a:p>
      </dgm:t>
    </dgm:pt>
    <dgm:pt modelId="{C9E4A07D-2327-421A-A6EF-5A08BA5E09BC}" type="sibTrans" cxnId="{446F156C-4A94-403E-980B-CF84E2E2ADC1}">
      <dgm:prSet/>
      <dgm:spPr/>
      <dgm:t>
        <a:bodyPr/>
        <a:lstStyle/>
        <a:p>
          <a:endParaRPr lang="ru-RU"/>
        </a:p>
      </dgm:t>
    </dgm:pt>
    <dgm:pt modelId="{A31D978E-F594-40B0-922B-CB9624391908}">
      <dgm:prSet phldrT="[Текст]" custT="1"/>
      <dgm:spPr/>
      <dgm:t>
        <a:bodyPr/>
        <a:lstStyle/>
        <a:p>
          <a:r>
            <a:rPr lang="ru-RU" sz="1800" b="1" dirty="0">
              <a:solidFill>
                <a:sysClr val="windowText" lastClr="000000"/>
              </a:solidFill>
            </a:rPr>
            <a:t>2. растения</a:t>
          </a:r>
        </a:p>
      </dgm:t>
    </dgm:pt>
    <dgm:pt modelId="{61829213-D80E-4587-AF88-DA4B6CCB619F}" type="parTrans" cxnId="{4E019778-9296-4B22-9F2E-BB22F72FEF16}">
      <dgm:prSet/>
      <dgm:spPr/>
      <dgm:t>
        <a:bodyPr/>
        <a:lstStyle/>
        <a:p>
          <a:endParaRPr lang="ru-RU"/>
        </a:p>
      </dgm:t>
    </dgm:pt>
    <dgm:pt modelId="{A16A9D57-3413-4EDB-B03C-EA00BC517C3C}" type="sibTrans" cxnId="{4E019778-9296-4B22-9F2E-BB22F72FEF16}">
      <dgm:prSet/>
      <dgm:spPr/>
      <dgm:t>
        <a:bodyPr/>
        <a:lstStyle/>
        <a:p>
          <a:endParaRPr lang="ru-RU"/>
        </a:p>
      </dgm:t>
    </dgm:pt>
    <dgm:pt modelId="{971C63CE-1B1D-4A8B-8F1B-DC2CE870116B}">
      <dgm:prSet phldrT="[Текст]" custT="1"/>
      <dgm:spPr/>
      <dgm:t>
        <a:bodyPr/>
        <a:lstStyle/>
        <a:p>
          <a:r>
            <a:rPr lang="ru-RU" sz="1800" b="1" dirty="0">
              <a:solidFill>
                <a:sysClr val="windowText" lastClr="000000"/>
              </a:solidFill>
            </a:rPr>
            <a:t>5. человек</a:t>
          </a:r>
        </a:p>
      </dgm:t>
    </dgm:pt>
    <dgm:pt modelId="{3E1769E7-6F21-4D62-A37F-5A44FF091D32}" type="parTrans" cxnId="{594836A8-313D-4222-AFE0-B0516262A4B4}">
      <dgm:prSet/>
      <dgm:spPr/>
      <dgm:t>
        <a:bodyPr/>
        <a:lstStyle/>
        <a:p>
          <a:endParaRPr lang="ru-RU"/>
        </a:p>
      </dgm:t>
    </dgm:pt>
    <dgm:pt modelId="{B4A3319F-DAA8-4599-882F-59FEEC7DC3D0}" type="sibTrans" cxnId="{594836A8-313D-4222-AFE0-B0516262A4B4}">
      <dgm:prSet/>
      <dgm:spPr/>
      <dgm:t>
        <a:bodyPr/>
        <a:lstStyle/>
        <a:p>
          <a:endParaRPr lang="ru-RU"/>
        </a:p>
      </dgm:t>
    </dgm:pt>
    <dgm:pt modelId="{E2FB4582-9F3F-4E56-9C82-DB08DEDB6F0B}">
      <dgm:prSet custT="1"/>
      <dgm:spPr/>
      <dgm:t>
        <a:bodyPr/>
        <a:lstStyle/>
        <a:p>
          <a:r>
            <a:rPr lang="ru-RU" sz="1800" b="1" dirty="0">
              <a:solidFill>
                <a:sysClr val="windowText" lastClr="000000"/>
              </a:solidFill>
            </a:rPr>
            <a:t>4. животные</a:t>
          </a:r>
        </a:p>
      </dgm:t>
    </dgm:pt>
    <dgm:pt modelId="{F454A56D-BFD9-4718-825D-5008759D549C}" type="parTrans" cxnId="{139736A4-DF1C-4799-AB7A-0696680B227D}">
      <dgm:prSet/>
      <dgm:spPr/>
      <dgm:t>
        <a:bodyPr/>
        <a:lstStyle/>
        <a:p>
          <a:endParaRPr lang="ru-RU"/>
        </a:p>
      </dgm:t>
    </dgm:pt>
    <dgm:pt modelId="{0C23CFFE-0DEC-45AE-82AE-BC13D980353C}" type="sibTrans" cxnId="{139736A4-DF1C-4799-AB7A-0696680B227D}">
      <dgm:prSet/>
      <dgm:spPr/>
      <dgm:t>
        <a:bodyPr/>
        <a:lstStyle/>
        <a:p>
          <a:endParaRPr lang="ru-RU"/>
        </a:p>
      </dgm:t>
    </dgm:pt>
    <dgm:pt modelId="{749EC2C9-ED9A-4D4A-A208-3AF999D4A15E}">
      <dgm:prSet custT="1"/>
      <dgm:spPr/>
      <dgm:t>
        <a:bodyPr/>
        <a:lstStyle/>
        <a:p>
          <a:r>
            <a:rPr lang="ru-RU" sz="1800" b="1" dirty="0">
              <a:solidFill>
                <a:sysClr val="windowText" lastClr="000000"/>
              </a:solidFill>
            </a:rPr>
            <a:t>3. растения моря</a:t>
          </a:r>
        </a:p>
      </dgm:t>
    </dgm:pt>
    <dgm:pt modelId="{F802411E-C4BE-4015-97E4-467666D6786D}" type="parTrans" cxnId="{35EB6A9C-ACD0-4073-BA60-9D40E352C240}">
      <dgm:prSet/>
      <dgm:spPr/>
      <dgm:t>
        <a:bodyPr/>
        <a:lstStyle/>
        <a:p>
          <a:endParaRPr lang="ru-RU"/>
        </a:p>
      </dgm:t>
    </dgm:pt>
    <dgm:pt modelId="{DA029CC2-AA42-477F-979E-9C88A8C8C433}" type="sibTrans" cxnId="{35EB6A9C-ACD0-4073-BA60-9D40E352C240}">
      <dgm:prSet/>
      <dgm:spPr/>
      <dgm:t>
        <a:bodyPr/>
        <a:lstStyle/>
        <a:p>
          <a:endParaRPr lang="ru-RU"/>
        </a:p>
      </dgm:t>
    </dgm:pt>
    <dgm:pt modelId="{869D713D-42A1-478E-B477-5A6F84334E78}" type="pres">
      <dgm:prSet presAssocID="{4F737FC5-E22E-4307-AD69-2296F9CBC448}" presName="Name0" presStyleCnt="0">
        <dgm:presLayoutVars>
          <dgm:dir/>
          <dgm:animLvl val="lvl"/>
          <dgm:resizeHandles val="exact"/>
        </dgm:presLayoutVars>
      </dgm:prSet>
      <dgm:spPr/>
    </dgm:pt>
    <dgm:pt modelId="{65B9469E-F046-4271-B829-F4444EF6DE5A}" type="pres">
      <dgm:prSet presAssocID="{C092B7B3-DA5C-4CA7-80D3-09B196739D42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93328-15DE-4791-9337-3A29C0BC9266}" type="pres">
      <dgm:prSet presAssocID="{C9E4A07D-2327-421A-A6EF-5A08BA5E09BC}" presName="parTxOnlySpace" presStyleCnt="0"/>
      <dgm:spPr/>
    </dgm:pt>
    <dgm:pt modelId="{5C454D9F-48D0-4871-A4B3-E3F71E16487C}" type="pres">
      <dgm:prSet presAssocID="{A31D978E-F594-40B0-922B-CB962439190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59205-3942-4700-8075-BE74C4B34E3B}" type="pres">
      <dgm:prSet presAssocID="{A16A9D57-3413-4EDB-B03C-EA00BC517C3C}" presName="parTxOnlySpace" presStyleCnt="0"/>
      <dgm:spPr/>
    </dgm:pt>
    <dgm:pt modelId="{580F4AD1-C78B-4CD7-8301-E5B1284ACF13}" type="pres">
      <dgm:prSet presAssocID="{749EC2C9-ED9A-4D4A-A208-3AF999D4A15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EE715-F9E1-4A5B-9EBF-067BA6B0C665}" type="pres">
      <dgm:prSet presAssocID="{DA029CC2-AA42-477F-979E-9C88A8C8C433}" presName="parTxOnlySpace" presStyleCnt="0"/>
      <dgm:spPr/>
    </dgm:pt>
    <dgm:pt modelId="{EEA8E803-8F1A-4447-9FBA-B4A082141611}" type="pres">
      <dgm:prSet presAssocID="{E2FB4582-9F3F-4E56-9C82-DB08DEDB6F0B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FF947-7BCF-4074-B359-7D2444D0BB1E}" type="pres">
      <dgm:prSet presAssocID="{0C23CFFE-0DEC-45AE-82AE-BC13D980353C}" presName="parTxOnlySpace" presStyleCnt="0"/>
      <dgm:spPr/>
    </dgm:pt>
    <dgm:pt modelId="{998DABCE-DD7D-4180-9B2E-C7AD81D8214F}" type="pres">
      <dgm:prSet presAssocID="{971C63CE-1B1D-4A8B-8F1B-DC2CE870116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4836A8-313D-4222-AFE0-B0516262A4B4}" srcId="{4F737FC5-E22E-4307-AD69-2296F9CBC448}" destId="{971C63CE-1B1D-4A8B-8F1B-DC2CE870116B}" srcOrd="4" destOrd="0" parTransId="{3E1769E7-6F21-4D62-A37F-5A44FF091D32}" sibTransId="{B4A3319F-DAA8-4599-882F-59FEEC7DC3D0}"/>
    <dgm:cxn modelId="{CAE14E0F-49FC-4434-ABD9-7EAFD56D3895}" type="presOf" srcId="{4F737FC5-E22E-4307-AD69-2296F9CBC448}" destId="{869D713D-42A1-478E-B477-5A6F84334E78}" srcOrd="0" destOrd="0" presId="urn:microsoft.com/office/officeart/2005/8/layout/chevron1"/>
    <dgm:cxn modelId="{D344B96C-3C14-44C6-9C9B-7C9C7C14CEDC}" type="presOf" srcId="{C092B7B3-DA5C-4CA7-80D3-09B196739D42}" destId="{65B9469E-F046-4271-B829-F4444EF6DE5A}" srcOrd="0" destOrd="0" presId="urn:microsoft.com/office/officeart/2005/8/layout/chevron1"/>
    <dgm:cxn modelId="{2C086E33-CB89-480F-BDC2-F6CED362CDD2}" type="presOf" srcId="{E2FB4582-9F3F-4E56-9C82-DB08DEDB6F0B}" destId="{EEA8E803-8F1A-4447-9FBA-B4A082141611}" srcOrd="0" destOrd="0" presId="urn:microsoft.com/office/officeart/2005/8/layout/chevron1"/>
    <dgm:cxn modelId="{139736A4-DF1C-4799-AB7A-0696680B227D}" srcId="{4F737FC5-E22E-4307-AD69-2296F9CBC448}" destId="{E2FB4582-9F3F-4E56-9C82-DB08DEDB6F0B}" srcOrd="3" destOrd="0" parTransId="{F454A56D-BFD9-4718-825D-5008759D549C}" sibTransId="{0C23CFFE-0DEC-45AE-82AE-BC13D980353C}"/>
    <dgm:cxn modelId="{96089C46-B249-4604-A6A0-3E7AB884EB16}" type="presOf" srcId="{749EC2C9-ED9A-4D4A-A208-3AF999D4A15E}" destId="{580F4AD1-C78B-4CD7-8301-E5B1284ACF13}" srcOrd="0" destOrd="0" presId="urn:microsoft.com/office/officeart/2005/8/layout/chevron1"/>
    <dgm:cxn modelId="{446F156C-4A94-403E-980B-CF84E2E2ADC1}" srcId="{4F737FC5-E22E-4307-AD69-2296F9CBC448}" destId="{C092B7B3-DA5C-4CA7-80D3-09B196739D42}" srcOrd="0" destOrd="0" parTransId="{94F6C074-4F8B-4842-85B6-6864D7C72ED6}" sibTransId="{C9E4A07D-2327-421A-A6EF-5A08BA5E09BC}"/>
    <dgm:cxn modelId="{35EB6A9C-ACD0-4073-BA60-9D40E352C240}" srcId="{4F737FC5-E22E-4307-AD69-2296F9CBC448}" destId="{749EC2C9-ED9A-4D4A-A208-3AF999D4A15E}" srcOrd="2" destOrd="0" parTransId="{F802411E-C4BE-4015-97E4-467666D6786D}" sibTransId="{DA029CC2-AA42-477F-979E-9C88A8C8C433}"/>
    <dgm:cxn modelId="{4E019778-9296-4B22-9F2E-BB22F72FEF16}" srcId="{4F737FC5-E22E-4307-AD69-2296F9CBC448}" destId="{A31D978E-F594-40B0-922B-CB9624391908}" srcOrd="1" destOrd="0" parTransId="{61829213-D80E-4587-AF88-DA4B6CCB619F}" sibTransId="{A16A9D57-3413-4EDB-B03C-EA00BC517C3C}"/>
    <dgm:cxn modelId="{DE022C84-8530-4C5F-A88C-CED193619332}" type="presOf" srcId="{A31D978E-F594-40B0-922B-CB9624391908}" destId="{5C454D9F-48D0-4871-A4B3-E3F71E16487C}" srcOrd="0" destOrd="0" presId="urn:microsoft.com/office/officeart/2005/8/layout/chevron1"/>
    <dgm:cxn modelId="{92E08BB2-4F9C-42D0-8522-D7258F769409}" type="presOf" srcId="{971C63CE-1B1D-4A8B-8F1B-DC2CE870116B}" destId="{998DABCE-DD7D-4180-9B2E-C7AD81D8214F}" srcOrd="0" destOrd="0" presId="urn:microsoft.com/office/officeart/2005/8/layout/chevron1"/>
    <dgm:cxn modelId="{3ED79DC7-4B62-46BC-B71D-DCB8A49D3DC0}" type="presParOf" srcId="{869D713D-42A1-478E-B477-5A6F84334E78}" destId="{65B9469E-F046-4271-B829-F4444EF6DE5A}" srcOrd="0" destOrd="0" presId="urn:microsoft.com/office/officeart/2005/8/layout/chevron1"/>
    <dgm:cxn modelId="{6E74DC95-FD58-4EA1-8AA2-A58318BABCFB}" type="presParOf" srcId="{869D713D-42A1-478E-B477-5A6F84334E78}" destId="{B2293328-15DE-4791-9337-3A29C0BC9266}" srcOrd="1" destOrd="0" presId="urn:microsoft.com/office/officeart/2005/8/layout/chevron1"/>
    <dgm:cxn modelId="{B70C1805-5139-454B-B0E3-B9DAA0D3B95B}" type="presParOf" srcId="{869D713D-42A1-478E-B477-5A6F84334E78}" destId="{5C454D9F-48D0-4871-A4B3-E3F71E16487C}" srcOrd="2" destOrd="0" presId="urn:microsoft.com/office/officeart/2005/8/layout/chevron1"/>
    <dgm:cxn modelId="{F6231436-AC5E-48DF-B7D7-EB0CA68A0F6D}" type="presParOf" srcId="{869D713D-42A1-478E-B477-5A6F84334E78}" destId="{68D59205-3942-4700-8075-BE74C4B34E3B}" srcOrd="3" destOrd="0" presId="urn:microsoft.com/office/officeart/2005/8/layout/chevron1"/>
    <dgm:cxn modelId="{06F4F8D0-0EC9-402D-AFF5-78CA149ABCBA}" type="presParOf" srcId="{869D713D-42A1-478E-B477-5A6F84334E78}" destId="{580F4AD1-C78B-4CD7-8301-E5B1284ACF13}" srcOrd="4" destOrd="0" presId="urn:microsoft.com/office/officeart/2005/8/layout/chevron1"/>
    <dgm:cxn modelId="{534F43B0-BE71-4A22-9E66-59628A3063E3}" type="presParOf" srcId="{869D713D-42A1-478E-B477-5A6F84334E78}" destId="{87EEE715-F9E1-4A5B-9EBF-067BA6B0C665}" srcOrd="5" destOrd="0" presId="urn:microsoft.com/office/officeart/2005/8/layout/chevron1"/>
    <dgm:cxn modelId="{559AB326-4D11-4E85-9DC7-D119CAFC2B94}" type="presParOf" srcId="{869D713D-42A1-478E-B477-5A6F84334E78}" destId="{EEA8E803-8F1A-4447-9FBA-B4A082141611}" srcOrd="6" destOrd="0" presId="urn:microsoft.com/office/officeart/2005/8/layout/chevron1"/>
    <dgm:cxn modelId="{E1799651-B186-42BF-A822-659E6EDDAECD}" type="presParOf" srcId="{869D713D-42A1-478E-B477-5A6F84334E78}" destId="{C26FF947-7BCF-4074-B359-7D2444D0BB1E}" srcOrd="7" destOrd="0" presId="urn:microsoft.com/office/officeart/2005/8/layout/chevron1"/>
    <dgm:cxn modelId="{E240E1C5-5B62-4FD8-A85E-8451EAD53F49}" type="presParOf" srcId="{869D713D-42A1-478E-B477-5A6F84334E78}" destId="{998DABCE-DD7D-4180-9B2E-C7AD81D8214F}" srcOrd="8" destOrd="0" presId="urn:microsoft.com/office/officeart/2005/8/layout/chevro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369A39-263C-4CBB-9E61-28DBB333F29E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5973D22B-C1C3-4E52-A25C-B8A59D3E054A}">
      <dgm:prSet phldrT="[Текст]"/>
      <dgm:spPr/>
      <dgm:t>
        <a:bodyPr/>
        <a:lstStyle/>
        <a:p>
          <a:r>
            <a:rPr lang="ru-RU" b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вид</a:t>
          </a:r>
        </a:p>
      </dgm:t>
    </dgm:pt>
    <dgm:pt modelId="{110B8AC8-6C95-4E88-8E5A-B568D79AE251}" type="parTrans" cxnId="{FF78D735-69BE-430B-97E7-09641A207DAF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E0034F2-28CB-4377-BF70-E0A37DD21207}" type="sibTrans" cxnId="{FF78D735-69BE-430B-97E7-09641A207DAF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1997F54D-8B94-4724-9EDB-BB11D1EB4791}">
      <dgm:prSet phldrT="[Текст]"/>
      <dgm:spPr/>
      <dgm:t>
        <a:bodyPr/>
        <a:lstStyle/>
        <a:p>
          <a:r>
            <a:rPr lang="ru-RU" b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род</a:t>
          </a:r>
        </a:p>
      </dgm:t>
    </dgm:pt>
    <dgm:pt modelId="{CFE6DF44-977D-4592-93B8-BF2F146B160F}" type="parTrans" cxnId="{143C179D-1128-46A9-88B7-4DB107995973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3A6DFA6-D0C7-41EB-A303-0E3564639BD2}" type="sibTrans" cxnId="{143C179D-1128-46A9-88B7-4DB107995973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A9797503-334F-4455-B9AF-56073671621D}">
      <dgm:prSet phldrT="[Текст]"/>
      <dgm:spPr/>
      <dgm:t>
        <a:bodyPr/>
        <a:lstStyle/>
        <a:p>
          <a:r>
            <a:rPr lang="ru-RU" b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класс</a:t>
          </a:r>
        </a:p>
      </dgm:t>
    </dgm:pt>
    <dgm:pt modelId="{9FBCC802-8154-454E-9E09-5671DF7CF0DA}" type="parTrans" cxnId="{202FD9E9-8F72-4A08-8C58-3E053F6E61C8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E7C7DE33-BAD1-4C42-8B3B-6DDFD6641896}" type="sibTrans" cxnId="{202FD9E9-8F72-4A08-8C58-3E053F6E61C8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AE380625-4319-45E1-B60D-C863B85A2772}">
      <dgm:prSet/>
      <dgm:spPr/>
      <dgm:t>
        <a:bodyPr/>
        <a:lstStyle/>
        <a:p>
          <a:r>
            <a:rPr lang="ru-RU" b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отряд</a:t>
          </a:r>
        </a:p>
      </dgm:t>
    </dgm:pt>
    <dgm:pt modelId="{880C370F-FBFB-400D-968B-0F3BCE162CA5}" type="parTrans" cxnId="{EECD6D27-F056-40BB-BD20-C4F7A734EC7F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2A92ACD-DC40-4177-A771-D2F41A6C0DEF}" type="sibTrans" cxnId="{EECD6D27-F056-40BB-BD20-C4F7A734EC7F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24BE833E-F3CE-4F8F-87CB-1ACFDD4179E7}" type="pres">
      <dgm:prSet presAssocID="{84369A39-263C-4CBB-9E61-28DBB333F29E}" presName="Name0" presStyleCnt="0">
        <dgm:presLayoutVars>
          <dgm:dir/>
          <dgm:animLvl val="lvl"/>
          <dgm:resizeHandles val="exact"/>
        </dgm:presLayoutVars>
      </dgm:prSet>
      <dgm:spPr/>
    </dgm:pt>
    <dgm:pt modelId="{5C4EE822-5B2E-45A0-BCE9-E72B94AED3BC}" type="pres">
      <dgm:prSet presAssocID="{5973D22B-C1C3-4E52-A25C-B8A59D3E054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D55EF-2699-43DC-85DD-EECD52F16DAF}" type="pres">
      <dgm:prSet presAssocID="{6E0034F2-28CB-4377-BF70-E0A37DD21207}" presName="parTxOnlySpace" presStyleCnt="0"/>
      <dgm:spPr/>
    </dgm:pt>
    <dgm:pt modelId="{3EFBD3AF-65A0-4CD3-A637-1C8FDFDC569D}" type="pres">
      <dgm:prSet presAssocID="{1997F54D-8B94-4724-9EDB-BB11D1EB479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4CD96-0D13-47AA-B66B-88C0B1EE1F83}" type="pres">
      <dgm:prSet presAssocID="{63A6DFA6-D0C7-41EB-A303-0E3564639BD2}" presName="parTxOnlySpace" presStyleCnt="0"/>
      <dgm:spPr/>
    </dgm:pt>
    <dgm:pt modelId="{E866F88D-7E8B-48A1-8940-E96FC1DA34BB}" type="pres">
      <dgm:prSet presAssocID="{AE380625-4319-45E1-B60D-C863B85A277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0E05F-F787-4C63-84B2-8C1CBDE76CBB}" type="pres">
      <dgm:prSet presAssocID="{32A92ACD-DC40-4177-A771-D2F41A6C0DEF}" presName="parTxOnlySpace" presStyleCnt="0"/>
      <dgm:spPr/>
    </dgm:pt>
    <dgm:pt modelId="{2A04B07F-A409-41CE-B71C-399C15999F22}" type="pres">
      <dgm:prSet presAssocID="{A9797503-334F-4455-B9AF-56073671621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392A08-56BE-46CF-82AD-AFDA377F552F}" type="presOf" srcId="{1997F54D-8B94-4724-9EDB-BB11D1EB4791}" destId="{3EFBD3AF-65A0-4CD3-A637-1C8FDFDC569D}" srcOrd="0" destOrd="0" presId="urn:microsoft.com/office/officeart/2005/8/layout/chevron1"/>
    <dgm:cxn modelId="{6BBD13D2-B556-4100-AB25-71C0CE5956A1}" type="presOf" srcId="{A9797503-334F-4455-B9AF-56073671621D}" destId="{2A04B07F-A409-41CE-B71C-399C15999F22}" srcOrd="0" destOrd="0" presId="urn:microsoft.com/office/officeart/2005/8/layout/chevron1"/>
    <dgm:cxn modelId="{2A3C5A28-2BB0-4989-9B6A-4771457F031D}" type="presOf" srcId="{84369A39-263C-4CBB-9E61-28DBB333F29E}" destId="{24BE833E-F3CE-4F8F-87CB-1ACFDD4179E7}" srcOrd="0" destOrd="0" presId="urn:microsoft.com/office/officeart/2005/8/layout/chevron1"/>
    <dgm:cxn modelId="{3199CDD2-F772-4B66-A989-BFC27CFBD1F8}" type="presOf" srcId="{AE380625-4319-45E1-B60D-C863B85A2772}" destId="{E866F88D-7E8B-48A1-8940-E96FC1DA34BB}" srcOrd="0" destOrd="0" presId="urn:microsoft.com/office/officeart/2005/8/layout/chevron1"/>
    <dgm:cxn modelId="{202FD9E9-8F72-4A08-8C58-3E053F6E61C8}" srcId="{84369A39-263C-4CBB-9E61-28DBB333F29E}" destId="{A9797503-334F-4455-B9AF-56073671621D}" srcOrd="3" destOrd="0" parTransId="{9FBCC802-8154-454E-9E09-5671DF7CF0DA}" sibTransId="{E7C7DE33-BAD1-4C42-8B3B-6DDFD6641896}"/>
    <dgm:cxn modelId="{EECD6D27-F056-40BB-BD20-C4F7A734EC7F}" srcId="{84369A39-263C-4CBB-9E61-28DBB333F29E}" destId="{AE380625-4319-45E1-B60D-C863B85A2772}" srcOrd="2" destOrd="0" parTransId="{880C370F-FBFB-400D-968B-0F3BCE162CA5}" sibTransId="{32A92ACD-DC40-4177-A771-D2F41A6C0DEF}"/>
    <dgm:cxn modelId="{09A97388-AA46-480C-BA49-7D1884C60F74}" type="presOf" srcId="{5973D22B-C1C3-4E52-A25C-B8A59D3E054A}" destId="{5C4EE822-5B2E-45A0-BCE9-E72B94AED3BC}" srcOrd="0" destOrd="0" presId="urn:microsoft.com/office/officeart/2005/8/layout/chevron1"/>
    <dgm:cxn modelId="{FF78D735-69BE-430B-97E7-09641A207DAF}" srcId="{84369A39-263C-4CBB-9E61-28DBB333F29E}" destId="{5973D22B-C1C3-4E52-A25C-B8A59D3E054A}" srcOrd="0" destOrd="0" parTransId="{110B8AC8-6C95-4E88-8E5A-B568D79AE251}" sibTransId="{6E0034F2-28CB-4377-BF70-E0A37DD21207}"/>
    <dgm:cxn modelId="{143C179D-1128-46A9-88B7-4DB107995973}" srcId="{84369A39-263C-4CBB-9E61-28DBB333F29E}" destId="{1997F54D-8B94-4724-9EDB-BB11D1EB4791}" srcOrd="1" destOrd="0" parTransId="{CFE6DF44-977D-4592-93B8-BF2F146B160F}" sibTransId="{63A6DFA6-D0C7-41EB-A303-0E3564639BD2}"/>
    <dgm:cxn modelId="{D1048B1D-F84E-4A53-B197-1C8A58D7E5A1}" type="presParOf" srcId="{24BE833E-F3CE-4F8F-87CB-1ACFDD4179E7}" destId="{5C4EE822-5B2E-45A0-BCE9-E72B94AED3BC}" srcOrd="0" destOrd="0" presId="urn:microsoft.com/office/officeart/2005/8/layout/chevron1"/>
    <dgm:cxn modelId="{62916AB1-9C7D-4E1D-A3B7-7EE00E434DB0}" type="presParOf" srcId="{24BE833E-F3CE-4F8F-87CB-1ACFDD4179E7}" destId="{7BED55EF-2699-43DC-85DD-EECD52F16DAF}" srcOrd="1" destOrd="0" presId="urn:microsoft.com/office/officeart/2005/8/layout/chevron1"/>
    <dgm:cxn modelId="{A9B9C5A2-5F17-4C3E-B698-3D87B34043C8}" type="presParOf" srcId="{24BE833E-F3CE-4F8F-87CB-1ACFDD4179E7}" destId="{3EFBD3AF-65A0-4CD3-A637-1C8FDFDC569D}" srcOrd="2" destOrd="0" presId="urn:microsoft.com/office/officeart/2005/8/layout/chevron1"/>
    <dgm:cxn modelId="{625B9A4F-A8AC-4612-9487-741BA948099E}" type="presParOf" srcId="{24BE833E-F3CE-4F8F-87CB-1ACFDD4179E7}" destId="{A564CD96-0D13-47AA-B66B-88C0B1EE1F83}" srcOrd="3" destOrd="0" presId="urn:microsoft.com/office/officeart/2005/8/layout/chevron1"/>
    <dgm:cxn modelId="{193BEF77-F381-400D-A7C0-9A6D17AB62C4}" type="presParOf" srcId="{24BE833E-F3CE-4F8F-87CB-1ACFDD4179E7}" destId="{E866F88D-7E8B-48A1-8940-E96FC1DA34BB}" srcOrd="4" destOrd="0" presId="urn:microsoft.com/office/officeart/2005/8/layout/chevron1"/>
    <dgm:cxn modelId="{7B4C23FF-7841-45F3-BF61-D6ECB5FB344D}" type="presParOf" srcId="{24BE833E-F3CE-4F8F-87CB-1ACFDD4179E7}" destId="{2230E05F-F787-4C63-84B2-8C1CBDE76CBB}" srcOrd="5" destOrd="0" presId="urn:microsoft.com/office/officeart/2005/8/layout/chevron1"/>
    <dgm:cxn modelId="{B86B9E2C-5F01-419B-A05B-278AE11493BC}" type="presParOf" srcId="{24BE833E-F3CE-4F8F-87CB-1ACFDD4179E7}" destId="{2A04B07F-A409-41CE-B71C-399C15999F22}" srcOrd="6" destOrd="0" presId="urn:microsoft.com/office/officeart/2005/8/layout/chevr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CA38B-7C85-4043-9FE0-96347B4965F4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ED8D7-6727-4C66-BBBF-284096A4D5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ED8D7-6727-4C66-BBBF-284096A4D58E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Тема урока: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История развития эволюционных взглядов</a:t>
            </a:r>
            <a:endParaRPr lang="ru-RU" sz="7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Теофраст</a:t>
            </a:r>
            <a:b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119316138_slayt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4018369" cy="550072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45571" t="34180" r="29722" b="33593"/>
          <a:stretch>
            <a:fillRect/>
          </a:stretch>
        </p:blipFill>
        <p:spPr bwMode="auto">
          <a:xfrm>
            <a:off x="4071934" y="1071546"/>
            <a:ext cx="478634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СРЕДНЕВЕКОВЫЙ ПЕРИОД</a:t>
            </a:r>
            <a:br>
              <a:rPr lang="ru-RU" b="1" dirty="0" smtClean="0">
                <a:solidFill>
                  <a:srgbClr val="0000CC"/>
                </a:solidFill>
              </a:rPr>
            </a:b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928670"/>
            <a:ext cx="8472518" cy="592933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Сущность метафизического </a:t>
            </a:r>
            <a:r>
              <a:rPr lang="ru-RU" dirty="0"/>
              <a:t>мировоззрения: жизнь на Земле вечна и неизменна, неизменны ее материки, горы, климат, а также растения и животные. Как творец создал Землю и все на ней, так оно есть и будут. 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00CC"/>
                </a:solidFill>
              </a:rPr>
              <a:t>Метафизические </a:t>
            </a:r>
            <a:r>
              <a:rPr lang="ru-RU" b="1" dirty="0">
                <a:solidFill>
                  <a:srgbClr val="0000CC"/>
                </a:solidFill>
              </a:rPr>
              <a:t>воззрения: </a:t>
            </a:r>
            <a:endParaRPr lang="ru-RU" b="1" dirty="0" smtClean="0">
              <a:solidFill>
                <a:srgbClr val="0000CC"/>
              </a:solidFill>
            </a:endParaRPr>
          </a:p>
          <a:p>
            <a:pPr marL="514350" indent="-514350" algn="ctr">
              <a:buAutoNum type="arabicPeriod"/>
            </a:pPr>
            <a:r>
              <a:rPr lang="ru-RU" b="1" dirty="0" smtClean="0">
                <a:solidFill>
                  <a:srgbClr val="0000CC"/>
                </a:solidFill>
              </a:rPr>
              <a:t>Неизменность </a:t>
            </a:r>
            <a:r>
              <a:rPr lang="ru-RU" b="1" dirty="0" smtClean="0">
                <a:solidFill>
                  <a:srgbClr val="0000CC"/>
                </a:solidFill>
              </a:rPr>
              <a:t>природы</a:t>
            </a:r>
            <a:endParaRPr lang="ru-RU" b="1" dirty="0" smtClean="0">
              <a:solidFill>
                <a:srgbClr val="0000CC"/>
              </a:solidFill>
            </a:endParaRPr>
          </a:p>
          <a:p>
            <a:pPr marL="514350" indent="-514350" algn="ctr">
              <a:buAutoNum type="arabicPeriod"/>
            </a:pPr>
            <a:r>
              <a:rPr lang="ru-RU" b="1" dirty="0" smtClean="0">
                <a:solidFill>
                  <a:srgbClr val="0000CC"/>
                </a:solidFill>
              </a:rPr>
              <a:t> Целесообразность природы</a:t>
            </a:r>
          </a:p>
          <a:p>
            <a:pPr marL="514350" indent="-514350" algn="ctr">
              <a:buAutoNum type="arabicPeriod"/>
            </a:pPr>
            <a:r>
              <a:rPr lang="ru-RU" b="1" dirty="0" smtClean="0">
                <a:solidFill>
                  <a:srgbClr val="0000CC"/>
                </a:solidFill>
              </a:rPr>
              <a:t>Существует </a:t>
            </a:r>
            <a:r>
              <a:rPr lang="ru-RU" b="1" dirty="0">
                <a:solidFill>
                  <a:srgbClr val="0000CC"/>
                </a:solidFill>
              </a:rPr>
              <a:t>творец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Карл </a:t>
            </a:r>
            <a:r>
              <a:rPr lang="ru-RU" b="1" dirty="0" smtClean="0">
                <a:solidFill>
                  <a:srgbClr val="0000CC"/>
                </a:solidFill>
              </a:rPr>
              <a:t>Фон  </a:t>
            </a:r>
            <a:r>
              <a:rPr lang="ru-RU" b="1" dirty="0" smtClean="0">
                <a:solidFill>
                  <a:srgbClr val="0000CC"/>
                </a:solidFill>
              </a:rPr>
              <a:t>Линней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4" name="Picture 2" descr="http://www.darwin.museum.ru/expos/floor2/img/linney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2479651" cy="3025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000364" y="1285860"/>
            <a:ext cx="592935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систематике растений за единицу классификации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принял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</a:t>
            </a: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Вид</a:t>
            </a:r>
            <a:r>
              <a:rPr lang="ru-RU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сходные по строению особи одного вида, свободно скрещивающихся, дающих плодовитое потомство». </a:t>
            </a:r>
            <a:endParaRPr lang="ru-RU" sz="3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5214950"/>
          <a:ext cx="9144000" cy="752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5929330"/>
            <a:ext cx="9144000" cy="5539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Природа неизменна, </a:t>
            </a:r>
            <a:r>
              <a:rPr 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но </a:t>
            </a:r>
            <a:r>
              <a:rPr 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виды в природе существуют.</a:t>
            </a:r>
            <a:endParaRPr lang="ru-RU" sz="30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0"/>
            <a:ext cx="8715436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200" b="1" u="sng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Описал </a:t>
            </a:r>
            <a:r>
              <a:rPr lang="ru-RU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8 000 растений и 4 200 </a:t>
            </a:r>
            <a:r>
              <a:rPr lang="ru-RU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видов </a:t>
            </a:r>
            <a:r>
              <a:rPr lang="ru-RU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животных, вызвал своими работами интерес к систематике;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Создал </a:t>
            </a:r>
            <a:r>
              <a:rPr lang="ru-RU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первую классификацию растений и </a:t>
            </a:r>
            <a:r>
              <a:rPr lang="ru-RU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животных (искусственная систематика);</a:t>
            </a:r>
            <a:endParaRPr lang="ru-RU" sz="35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Ввел </a:t>
            </a:r>
            <a:r>
              <a:rPr lang="ru-RU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двойные латинские названия (бинарная номенклатура);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Усовершенствовал </a:t>
            </a:r>
            <a:r>
              <a:rPr lang="ru-RU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ботанический язык. </a:t>
            </a:r>
            <a:endParaRPr lang="ru-RU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286388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Ошибка:  считал виды постоянным и неизменными.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веке  эстафетную палочку подхватили французские ученые-энциклопедисты.</a:t>
            </a:r>
            <a:endParaRPr lang="ru-RU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www.sil.si.edu/digitalcollections/hst/scientific-identity/fullsize/SIL14-B9-08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614" b="19024"/>
          <a:stretch>
            <a:fillRect/>
          </a:stretch>
        </p:blipFill>
        <p:spPr bwMode="auto">
          <a:xfrm>
            <a:off x="357158" y="1285860"/>
            <a:ext cx="2000264" cy="2538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214546" y="1714488"/>
            <a:ext cx="692945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Жорж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Бюффон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(1707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- 1778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причины изменяемости видов заключаются в прямом влиянии на организмы условий окружающей среды.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://www.lah.ru/text/sklyarov/siz-web/ris-web/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869506"/>
            <a:ext cx="2000264" cy="2556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428828" y="3786191"/>
            <a:ext cx="64294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Жорж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Кювье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(1769 – 1832)</a:t>
            </a:r>
          </a:p>
          <a:p>
            <a:pPr algn="just"/>
            <a:r>
              <a:rPr lang="ru-RU" sz="2400" b="1" dirty="0" smtClean="0">
                <a:solidFill>
                  <a:srgbClr val="5C2C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Органы животного – части одной целостной системы, а строение каждого органа закономерно соотносится со строением всех других (принцип корреляции);</a:t>
            </a:r>
          </a:p>
          <a:p>
            <a:pPr algn="just">
              <a:buFontTx/>
              <a:buChar char="-"/>
            </a:pPr>
            <a:r>
              <a:rPr lang="ru-RU" sz="27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Автор «теории катастроф».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Жан Батист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Ламарк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1744-1829)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edwardgoldsmith.org/wp-content/uploads/Jean-Baptiste-Lamarck-1724-18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273"/>
          <a:stretch>
            <a:fillRect/>
          </a:stretch>
        </p:blipFill>
        <p:spPr bwMode="auto">
          <a:xfrm>
            <a:off x="214282" y="1643050"/>
            <a:ext cx="2792549" cy="3248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14678" y="1571612"/>
            <a:ext cx="557216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оздал первое учение об эволюции живой природы.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Разработал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систематику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животных.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Основное  направление эволюционного процесса– постепенное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усложнение строения организмов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my.science.ua/uploads/images/00/00/03/2012/01/09/01d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552720"/>
            <a:ext cx="2932672" cy="191796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6439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1809 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3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«Философия зоологии» – изложил первую эволюционную теорию;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3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многообразие  растений и животных есть результат эволюции, т.е. результат исторического развития живой природы</a:t>
            </a:r>
            <a:r>
              <a:rPr lang="ru-RU" sz="3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изменяемость видов</a:t>
            </a:r>
            <a:endParaRPr lang="ru-RU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786190"/>
            <a:ext cx="8715436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Ошибки:  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Внутреннее стремление организма к прогрессу;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Приспособленность возникает сразу под действием внешней среды;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 влиянием внешних условий возникают только полезные изменения.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14282" y="6072206"/>
            <a:ext cx="8715436" cy="4889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Природа изменяется, но видов в природе нет.</a:t>
            </a:r>
            <a:endParaRPr lang="ru-RU" sz="2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России  в начале 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века </a:t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поддерживали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пропагандировали идеи эволюционного 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http://img-fotki.yandex.ru/get/4211/myg2001.244/0_420aa_eaf93385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90" t="8326" r="5838" b="8415"/>
          <a:stretch>
            <a:fillRect/>
          </a:stretch>
        </p:blipFill>
        <p:spPr bwMode="auto">
          <a:xfrm>
            <a:off x="428596" y="1214422"/>
            <a:ext cx="1753137" cy="2578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5984" y="1428737"/>
            <a:ext cx="65722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Михаил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Ломоносов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(1711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- 1765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Утверждал, что изменение неживой природы ведет к изменению растений и животных. Живая и неживая природа – единое развивающееся целое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zhitejnik.ru/uploads/posts/2011-03/thumbs/1300689706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71942"/>
            <a:ext cx="2099778" cy="2573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571736" y="4429132"/>
            <a:ext cx="621510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Радищев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(1749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1802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Считал, что природа развивается от простых веществ к сложным. </a:t>
            </a:r>
          </a:p>
          <a:p>
            <a:pPr algn="ctr"/>
            <a:endParaRPr lang="ru-RU" sz="2000" b="1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lpklubspb.ru/persona/bogdano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2304256" cy="2880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4" name="Picture 10" descr="http://www.biology.ru/course/content/scientist/images/rul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40402"/>
            <a:ext cx="214314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786050" y="357166"/>
            <a:ext cx="6143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Афанасий Каверзнев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(конец  18 в. – начало 19 в.)</a:t>
            </a:r>
          </a:p>
          <a:p>
            <a:pPr algn="just"/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действительно существуют в природе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они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изменчивы;</a:t>
            </a:r>
          </a:p>
          <a:p>
            <a:pPr algn="just"/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происходят один из другого и состоят между собой в родстве, подтвердив примерами из практики человека по выведению пород животных.  </a:t>
            </a:r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8894" y="4643446"/>
            <a:ext cx="6000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Карл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Рулье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(1814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- 1858)</a:t>
            </a:r>
          </a:p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Провел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анатомическое сравнение вымерших и ныне живущих организмов.</a:t>
            </a:r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ylfaen" pitchFamily="18" charset="0"/>
              </a:rPr>
              <a:t>4. Чарльз Дарвин ( 1809 – 1882)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Sylfaen" pitchFamily="18" charset="0"/>
            </a:endParaRPr>
          </a:p>
        </p:txBody>
      </p:sp>
      <p:pic>
        <p:nvPicPr>
          <p:cNvPr id="19458" name="Picture 2" descr="http://top-10-list.org/wp-content/uploads/2011/01/417.jpg"/>
          <p:cNvPicPr>
            <a:picLocks noChangeAspect="1" noChangeArrowheads="1"/>
          </p:cNvPicPr>
          <p:nvPr/>
        </p:nvPicPr>
        <p:blipFill>
          <a:blip r:embed="rId2" cstate="print"/>
          <a:srcRect l="35576" r="34732" b="2001"/>
          <a:stretch>
            <a:fillRect/>
          </a:stretch>
        </p:blipFill>
        <p:spPr bwMode="auto">
          <a:xfrm>
            <a:off x="251520" y="1268760"/>
            <a:ext cx="2664296" cy="3615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03848" y="1052736"/>
            <a:ext cx="55446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u="sng" dirty="0" smtClean="0">
                <a:solidFill>
                  <a:schemeClr val="tx2">
                    <a:lumMod val="75000"/>
                  </a:schemeClr>
                </a:solidFill>
                <a:latin typeface="Sylfaen" pitchFamily="18" charset="0"/>
              </a:rPr>
              <a:t>Труды:</a:t>
            </a:r>
          </a:p>
          <a:p>
            <a:pPr algn="just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Sylfaen" pitchFamily="18" charset="0"/>
              </a:rPr>
              <a:t>1859 г. – «Происхождение видов путем естественного отбора»;</a:t>
            </a:r>
          </a:p>
          <a:p>
            <a:pPr algn="just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Sylfaen" pitchFamily="18" charset="0"/>
              </a:rPr>
              <a:t>1869 г. – «Изменение сортов растений и пород животных»;</a:t>
            </a:r>
          </a:p>
          <a:p>
            <a:pPr algn="just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Sylfaen" pitchFamily="18" charset="0"/>
              </a:rPr>
              <a:t>1871 г. – «Происхождение человека и половой отбор»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Sylfaen" pitchFamily="18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203848" y="4005064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3300"/>
                </a:solidFill>
                <a:latin typeface="Sylfaen" pitchFamily="18" charset="0"/>
              </a:rPr>
              <a:t>Основные положения теории </a:t>
            </a:r>
            <a:r>
              <a:rPr lang="ru-RU" sz="2400" b="1" dirty="0" smtClean="0">
                <a:solidFill>
                  <a:srgbClr val="003300"/>
                </a:solidFill>
                <a:latin typeface="Sylfaen" pitchFamily="18" charset="0"/>
              </a:rPr>
              <a:t/>
            </a:r>
            <a:br>
              <a:rPr lang="ru-RU" sz="2400" b="1" dirty="0" smtClean="0">
                <a:solidFill>
                  <a:srgbClr val="003300"/>
                </a:solidFill>
                <a:latin typeface="Sylfaen" pitchFamily="18" charset="0"/>
              </a:rPr>
            </a:br>
            <a:r>
              <a:rPr lang="ru-RU" sz="2400" b="1" dirty="0" smtClean="0">
                <a:solidFill>
                  <a:srgbClr val="003300"/>
                </a:solidFill>
                <a:latin typeface="Sylfaen" pitchFamily="18" charset="0"/>
              </a:rPr>
              <a:t>Ч. Дарвина (см. следующий слайд)</a:t>
            </a:r>
            <a:endParaRPr lang="ru-RU" sz="2400" b="1" dirty="0">
              <a:solidFill>
                <a:srgbClr val="003300"/>
              </a:solidFill>
              <a:latin typeface="Sylfae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79512" y="5301208"/>
            <a:ext cx="864096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Природа изменяема, виды в природе существуют, они относительно постоянны. </a:t>
            </a:r>
            <a:endParaRPr lang="ru-RU" sz="2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</a:endParaRPr>
          </a:p>
        </p:txBody>
      </p:sp>
      <p:pic>
        <p:nvPicPr>
          <p:cNvPr id="7" name="Picture 5" descr="darvin_o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356992"/>
            <a:ext cx="1207604" cy="1871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6207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Что такое эволюция?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0943" y="928670"/>
            <a:ext cx="5713057" cy="3089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20745"/>
            <a:ext cx="3362956" cy="2968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43314"/>
            <a:ext cx="8892480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Великие мыслители казахского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народа давали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правильное  представление о постоянной изменчивости и развитии организмов.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000240"/>
            <a:ext cx="7758138" cy="12858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err="1" smtClean="0"/>
              <a:t>Шакарим</a:t>
            </a:r>
            <a:r>
              <a:rPr lang="ru-RU" b="1" dirty="0" smtClean="0"/>
              <a:t> </a:t>
            </a:r>
            <a:r>
              <a:rPr lang="ru-RU" b="1" dirty="0" err="1" smtClean="0"/>
              <a:t>Кудайбердиев</a:t>
            </a:r>
            <a:r>
              <a:rPr lang="ru-RU" dirty="0" smtClean="0"/>
              <a:t>  и </a:t>
            </a:r>
            <a:r>
              <a:rPr lang="ru-RU" b="1" dirty="0" err="1" smtClean="0"/>
              <a:t>Гумар</a:t>
            </a:r>
            <a:r>
              <a:rPr lang="ru-RU" b="1" dirty="0" smtClean="0"/>
              <a:t> </a:t>
            </a:r>
            <a:r>
              <a:rPr lang="ru-RU" b="1" dirty="0" smtClean="0"/>
              <a:t>Караш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ylfaen" pitchFamily="18" charset="0"/>
              </a:rPr>
              <a:t>Что такое ЭВОЛЮЦИЯ?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Sylfae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24744"/>
            <a:ext cx="83529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u="sng" dirty="0" smtClean="0">
                <a:solidFill>
                  <a:srgbClr val="002060"/>
                </a:solidFill>
                <a:latin typeface="Sylfaen" pitchFamily="18" charset="0"/>
              </a:rPr>
              <a:t>Эволюция</a:t>
            </a:r>
            <a:r>
              <a:rPr lang="ru-RU" sz="5400" b="1" dirty="0" smtClean="0">
                <a:solidFill>
                  <a:srgbClr val="002060"/>
                </a:solidFill>
                <a:latin typeface="Sylfaen" pitchFamily="18" charset="0"/>
              </a:rPr>
              <a:t> – это процесс исторического развития живой природы на основе изменчивости, наследственности и естественного отбора. </a:t>
            </a:r>
            <a:endParaRPr lang="ru-RU" sz="5400" b="1" dirty="0">
              <a:solidFill>
                <a:srgbClr val="002060"/>
              </a:solidFill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Термин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эволюция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1677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впервые ввел в биологию. английский богослов, юрист и финансист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Хейл</a:t>
            </a:r>
            <a:r>
              <a:rPr lang="ru-RU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Швейцарский натуралист </a:t>
            </a: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Шарль Бонне</a:t>
            </a:r>
            <a:r>
              <a:rPr lang="ru-RU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широко применял его в науке.</a:t>
            </a: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вв. до н.э.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5774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Фалес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началом всего считал воду, что именно из этой субстанции все протекает и все в нее возвращается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800px-Illustrerad_Verldshistoria_band_I_Ill_1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428736"/>
            <a:ext cx="3193268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85728"/>
            <a:ext cx="5143504" cy="621510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Анаксимандр</a:t>
            </a:r>
            <a:r>
              <a:rPr lang="ru-RU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(ученик Фалеса) представлял картину возникновения растений и животных из ила, под влиянием  солнечных  лучей.  Водные  животные  вышли  на  сушу,  впоследствии  из  них  образовались сухопутные животные</a:t>
            </a:r>
          </a:p>
          <a:p>
            <a:endParaRPr lang="ru-RU" dirty="0"/>
          </a:p>
        </p:txBody>
      </p:sp>
      <p:pic>
        <p:nvPicPr>
          <p:cNvPr id="3074" name="Picture 2" descr="C:\Users\Admin\Desktop\Anaximand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4964" b="4689"/>
          <a:stretch>
            <a:fillRect/>
          </a:stretch>
        </p:blipFill>
        <p:spPr bwMode="auto">
          <a:xfrm>
            <a:off x="5000628" y="214290"/>
            <a:ext cx="3786214" cy="6380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285728"/>
            <a:ext cx="5357850" cy="598331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9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Анаксимен </a:t>
            </a:r>
            <a:endParaRPr lang="ru-RU" sz="39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ученик  Анаксимандра) полагал, что  </a:t>
            </a:r>
            <a:r>
              <a:rPr lang="ru-RU" sz="3900" dirty="0" err="1">
                <a:latin typeface="Times New Roman" pitchFamily="18" charset="0"/>
                <a:cs typeface="Times New Roman" pitchFamily="18" charset="0"/>
              </a:rPr>
              <a:t>первовеществом</a:t>
            </a: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 является воздух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  все </a:t>
            </a: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живое возникло из воздуха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и представляет   </a:t>
            </a: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собой его модификации, образующиеся путем его сгущения или разряжения. </a:t>
            </a:r>
          </a:p>
          <a:p>
            <a:endParaRPr lang="ru-RU" dirty="0"/>
          </a:p>
        </p:txBody>
      </p:sp>
      <p:pic>
        <p:nvPicPr>
          <p:cNvPr id="4098" name="Picture 2" descr="C:\Users\Admin\Desktop\Анаксиме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4286" r="11111"/>
          <a:stretch>
            <a:fillRect/>
          </a:stretch>
        </p:blipFill>
        <p:spPr bwMode="auto">
          <a:xfrm>
            <a:off x="285720" y="1142984"/>
            <a:ext cx="335758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ГЕРАКЛИТ ЭФЕССКИЙ</a:t>
            </a:r>
            <a:r>
              <a:rPr lang="ru-RU" sz="3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(550-480 г. до н.э.)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Arial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1357298"/>
            <a:ext cx="5214942" cy="550070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первоосновой мира является огонь.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Огонь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претерпевает ряд трансформаций, вначале становясь водой, а вода есть семя мироздания. Вода в свою очередь трансформируется в землю и воздух, порождая окружающий мир.</a:t>
            </a:r>
          </a:p>
        </p:txBody>
      </p:sp>
      <p:pic>
        <p:nvPicPr>
          <p:cNvPr id="5" name="Picture 11" descr="Гераклит Эфесски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4104262" cy="4567646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4810" y="214290"/>
            <a:ext cx="4443386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АРИСТОТЕЛЬ </a:t>
            </a:r>
            <a:b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Sylfaen" pitchFamily="18" charset="0"/>
              </a:rPr>
              <a:t>(384 – 322 гг. до н. э.)</a:t>
            </a:r>
            <a:br>
              <a:rPr lang="ru-RU" sz="2700" b="1" dirty="0" smtClean="0">
                <a:latin typeface="Sylfaen" pitchFamily="18" charset="0"/>
              </a:rPr>
            </a:br>
            <a:endParaRPr lang="ru-RU" dirty="0"/>
          </a:p>
        </p:txBody>
      </p:sp>
      <p:pic>
        <p:nvPicPr>
          <p:cNvPr id="6" name="Picture 2" descr="http://www.tonnel.ru/gzl/249518943_tonnel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3000364" cy="4050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214678" y="1600200"/>
            <a:ext cx="5472122" cy="290037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живой природы из неживой: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все в природе </a:t>
            </a: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взаимосвязано</a:t>
            </a:r>
          </a:p>
          <a:p>
            <a:pPr algn="ctr">
              <a:buNone/>
            </a:pPr>
            <a:r>
              <a:rPr lang="ru-RU" sz="3600" b="1" dirty="0" smtClean="0"/>
              <a:t>Труд «Лестница природы»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4572008"/>
          <a:ext cx="9144000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\Desktop\slide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594</Words>
  <Application>Microsoft Office PowerPoint</Application>
  <PresentationFormat>Экран (4:3)</PresentationFormat>
  <Paragraphs>87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Тема урока:  </vt:lpstr>
      <vt:lpstr>Что такое эволюция?</vt:lpstr>
      <vt:lpstr>Термин эволюция </vt:lpstr>
      <vt:lpstr>VIII-VIвв. до н.э.</vt:lpstr>
      <vt:lpstr>Слайд 5</vt:lpstr>
      <vt:lpstr>Слайд 6</vt:lpstr>
      <vt:lpstr> ГЕРАКЛИТ ЭФЕССКИЙ            (550-480 г. до н.э.) </vt:lpstr>
      <vt:lpstr> АРИСТОТЕЛЬ  (384 – 322 гг. до н. э.) </vt:lpstr>
      <vt:lpstr>Слайд 9</vt:lpstr>
      <vt:lpstr>Теофраст </vt:lpstr>
      <vt:lpstr>СРЕДНЕВЕКОВЫЙ ПЕРИОД </vt:lpstr>
      <vt:lpstr>Карл Фон  Линней</vt:lpstr>
      <vt:lpstr>Слайд 13</vt:lpstr>
      <vt:lpstr>В XVIII веке  эстафетную палочку подхватили французские ученые-энциклопедисты.</vt:lpstr>
      <vt:lpstr>Жан Батист Ламарк  (1744-1829)</vt:lpstr>
      <vt:lpstr>Слайд 16</vt:lpstr>
      <vt:lpstr> В России  в начале XVIII века  поддерживали и пропагандировали идеи эволюционного развития  </vt:lpstr>
      <vt:lpstr>Слайд 18</vt:lpstr>
      <vt:lpstr>4. Чарльз Дарвин ( 1809 – 1882)</vt:lpstr>
      <vt:lpstr>Великие мыслители казахского народа давали правильное  представление о постоянной изменчивости и развитии организмов. </vt:lpstr>
      <vt:lpstr>Что такое ЭВОЛЮЦИЯ?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Катерина</dc:creator>
  <cp:lastModifiedBy>Admin</cp:lastModifiedBy>
  <cp:revision>53</cp:revision>
  <dcterms:created xsi:type="dcterms:W3CDTF">2013-01-09T10:53:24Z</dcterms:created>
  <dcterms:modified xsi:type="dcterms:W3CDTF">2018-03-25T08:07:30Z</dcterms:modified>
</cp:coreProperties>
</file>